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2" r:id="rId25"/>
    <p:sldId id="283" r:id="rId26"/>
    <p:sldId id="284" r:id="rId27"/>
    <p:sldId id="285" r:id="rId28"/>
    <p:sldId id="286" r:id="rId29"/>
    <p:sldId id="287" r:id="rId30"/>
    <p:sldId id="288" r:id="rId31"/>
    <p:sldId id="289" r:id="rId32"/>
    <p:sldId id="290" r:id="rId33"/>
    <p:sldId id="291" r:id="rId34"/>
    <p:sldId id="292" r:id="rId35"/>
    <p:sldId id="294" r:id="rId36"/>
    <p:sldId id="307" r:id="rId37"/>
    <p:sldId id="308" r:id="rId38"/>
    <p:sldId id="318" r:id="rId39"/>
    <p:sldId id="319" r:id="rId40"/>
    <p:sldId id="320" r:id="rId41"/>
  </p:sldIdLst>
  <p:sldSz cx="9144000" cy="5143500" type="screen16x9"/>
  <p:notesSz cx="6858000" cy="9144000"/>
  <p:embeddedFontLst>
    <p:embeddedFont>
      <p:font typeface="Montserrat" panose="00000500000000000000" pitchFamily="2"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b4bd758f66_0_3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b4bd758f6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af29e1d3_0_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af29e1d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d9af29e1d3_0_1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d9af29e1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d9af29e1d3_0_1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d9af29e1d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9af29e1d3_0_2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9af29e1d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d9af29e1d3_0_2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d9af29e1d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9af29e1d3_0_3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9af29e1d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9af29e1d3_0_3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9af29e1d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d9af29e1d3_0_4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d9af29e1d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9af29e1d3_0_4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d9af29e1d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a9b0fa6a94_0_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a9b0fa6a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d9af29e1d3_0_5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d9af29e1d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9af29e1d3_0_5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d9af29e1d3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d9af29e1d3_0_6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d9af29e1d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b4bd758f66_0_6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b4bd758f6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9af29e1d3_0_15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9af29e1d3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d9af29e1d3_0_9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d9af29e1d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9af29e1d3_0_9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9af29e1d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d9af29e1d3_0_10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d9af29e1d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d9af29e1d3_0_10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d9af29e1d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9af29e1d3_0_11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9af29e1d3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b4bd758f66_0_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b4bd758f6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d9af29e1d3_0_12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d9af29e1d3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9af29e1d3_0_1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9af29e1d3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d9af29e1d3_0_13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d9af29e1d3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9af29e1d3_0_13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9af29e1d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9af29e1d3_0_14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9af29e1d3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a22babca3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a22babca3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af29e1d3_0_16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af29e1d3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d9af29e1d3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d9af29e1d3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a9b0fa6a94_0_2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a9b0fa6a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a9b0fa6a94_0_3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a9b0fa6a9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d9af29e1d3_5_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d9af29e1d3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a9b0fa6a94_0_3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a9b0fa6a9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a9b0fa6a94_0_6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a9b0fa6a9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d9af29e1d3_5_1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d9af29e1d3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a9b0fa6a9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a9b0fa6a9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abb1d438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abb1d438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400" b="1">
                <a:solidFill>
                  <a:srgbClr val="4D5156"/>
                </a:solidFill>
                <a:highlight>
                  <a:srgbClr val="FFFFFF"/>
                </a:highlight>
                <a:latin typeface="Montserrat"/>
                <a:ea typeface="Montserrat"/>
                <a:cs typeface="Montserrat"/>
                <a:sym typeface="Montserrat"/>
              </a:rPr>
              <a:t>typically in the form of a real-valued vector that encodes the meaning of the word such that the words that are closer in the vector space are expected to be similar in meaning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d9af29e1d3_0_24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d9af29e1d3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7363" y="3272869"/>
            <a:ext cx="8509273" cy="902429"/>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br>
              <a:rPr lang="en-IN" sz="700" b="0" dirty="0">
                <a:effectLst/>
              </a:rPr>
            </a:br>
            <a:r>
              <a:rPr lang="en-IN" sz="1600" b="1" i="0" u="none" strike="noStrike" dirty="0">
                <a:solidFill>
                  <a:srgbClr val="134F5C"/>
                </a:solidFill>
                <a:effectLst/>
                <a:latin typeface="Montserrat" panose="00000500000000000000" pitchFamily="2" charset="0"/>
              </a:rPr>
              <a:t>Shrikanth</a:t>
            </a:r>
            <a:br>
              <a:rPr lang="en-IN" sz="700" b="0" dirty="0">
                <a:effectLst/>
              </a:rPr>
            </a:br>
            <a:endParaRPr sz="1600" b="1" dirty="0">
              <a:solidFill>
                <a:schemeClr val="lt1"/>
              </a:solidFill>
              <a:latin typeface="Montserrat"/>
              <a:ea typeface="Montserrat"/>
              <a:cs typeface="Montserrat"/>
              <a:sym typeface="Montserrat"/>
            </a:endParaRPr>
          </a:p>
        </p:txBody>
      </p:sp>
      <p:sp>
        <p:nvSpPr>
          <p:cNvPr id="57" name="Google Shape;57;p13"/>
          <p:cNvSpPr txBox="1"/>
          <p:nvPr/>
        </p:nvSpPr>
        <p:spPr>
          <a:xfrm>
            <a:off x="707944" y="1959474"/>
            <a:ext cx="7984500" cy="738900"/>
          </a:xfrm>
          <a:prstGeom prst="rect">
            <a:avLst/>
          </a:prstGeom>
          <a:noFill/>
          <a:ln>
            <a:noFill/>
          </a:ln>
        </p:spPr>
        <p:txBody>
          <a:bodyPr spcFirstLastPara="1" wrap="square" lIns="91425" tIns="91425" rIns="91425" bIns="91425" anchor="b" anchorCtr="0">
            <a:spAutoFit/>
          </a:bodyPr>
          <a:lstStyle/>
          <a:p>
            <a:pPr marL="0" lvl="0" indent="0" algn="ctr" rtl="0">
              <a:spcBef>
                <a:spcPts val="0"/>
              </a:spcBef>
              <a:spcAft>
                <a:spcPts val="0"/>
              </a:spcAft>
              <a:buClr>
                <a:srgbClr val="000000"/>
              </a:buClr>
              <a:buSzPts val="5200"/>
              <a:buFont typeface="Arial"/>
              <a:buNone/>
            </a:pPr>
            <a:r>
              <a:rPr lang="en-GB" sz="3600" b="1" dirty="0">
                <a:solidFill>
                  <a:schemeClr val="lt1"/>
                </a:solidFill>
                <a:latin typeface="Montserrat"/>
                <a:ea typeface="Montserrat"/>
                <a:cs typeface="Montserrat"/>
                <a:sym typeface="Montserrat"/>
              </a:rPr>
              <a:t> Company Classification</a:t>
            </a:r>
            <a:endParaRPr dirty="0"/>
          </a:p>
        </p:txBody>
      </p:sp>
      <p:sp>
        <p:nvSpPr>
          <p:cNvPr id="58" name="Google Shape;58;p13"/>
          <p:cNvSpPr txBox="1"/>
          <p:nvPr/>
        </p:nvSpPr>
        <p:spPr>
          <a:xfrm>
            <a:off x="707944" y="-1384980"/>
            <a:ext cx="7372800" cy="2769959"/>
          </a:xfrm>
          <a:prstGeom prst="rect">
            <a:avLst/>
          </a:prstGeom>
          <a:noFill/>
          <a:ln>
            <a:noFill/>
          </a:ln>
        </p:spPr>
        <p:txBody>
          <a:bodyPr spcFirstLastPara="1" wrap="square" lIns="91425" tIns="91425" rIns="91425" bIns="91425" anchor="b" anchorCtr="0">
            <a:spAutoFit/>
          </a:bodyPr>
          <a:lstStyle/>
          <a:p>
            <a:pPr marL="914400" lvl="0" indent="457200" algn="l" rtl="0">
              <a:spcBef>
                <a:spcPts val="0"/>
              </a:spcBef>
              <a:spcAft>
                <a:spcPts val="0"/>
              </a:spcAft>
              <a:buClr>
                <a:srgbClr val="000000"/>
              </a:buClr>
              <a:buSzPts val="5200"/>
              <a:buFont typeface="Arial"/>
              <a:buNone/>
            </a:pPr>
            <a:endParaRPr lang="en-GB" sz="4200" b="1" dirty="0">
              <a:solidFill>
                <a:schemeClr val="dk1"/>
              </a:solidFill>
              <a:latin typeface="Montserrat"/>
              <a:ea typeface="Montserrat"/>
              <a:cs typeface="Montserrat"/>
              <a:sym typeface="Montserrat"/>
            </a:endParaRPr>
          </a:p>
          <a:p>
            <a:pPr marL="914400" lvl="0" indent="457200" algn="l" rtl="0">
              <a:spcBef>
                <a:spcPts val="0"/>
              </a:spcBef>
              <a:spcAft>
                <a:spcPts val="0"/>
              </a:spcAft>
              <a:buClr>
                <a:srgbClr val="000000"/>
              </a:buClr>
              <a:buSzPts val="5200"/>
              <a:buFont typeface="Arial"/>
              <a:buNone/>
            </a:pPr>
            <a:endParaRPr lang="en-GB" sz="4200" b="1" dirty="0">
              <a:solidFill>
                <a:schemeClr val="dk1"/>
              </a:solidFill>
              <a:latin typeface="Montserrat"/>
              <a:ea typeface="Montserrat"/>
              <a:cs typeface="Montserrat"/>
              <a:sym typeface="Montserrat"/>
            </a:endParaRPr>
          </a:p>
          <a:p>
            <a:pPr marL="914400" lvl="0" indent="457200" algn="l" rtl="0">
              <a:spcBef>
                <a:spcPts val="0"/>
              </a:spcBef>
              <a:spcAft>
                <a:spcPts val="0"/>
              </a:spcAft>
              <a:buClr>
                <a:srgbClr val="000000"/>
              </a:buClr>
              <a:buSzPts val="5200"/>
              <a:buFont typeface="Arial"/>
              <a:buNone/>
            </a:pPr>
            <a:endParaRPr lang="en-GB" sz="4200" b="1" dirty="0">
              <a:solidFill>
                <a:schemeClr val="dk1"/>
              </a:solidFill>
              <a:latin typeface="Montserrat"/>
              <a:ea typeface="Montserrat"/>
              <a:cs typeface="Montserrat"/>
              <a:sym typeface="Montserrat"/>
            </a:endParaRPr>
          </a:p>
          <a:p>
            <a:pPr marL="914400" lvl="0" indent="457200" algn="l" rtl="0">
              <a:spcBef>
                <a:spcPts val="0"/>
              </a:spcBef>
              <a:spcAft>
                <a:spcPts val="0"/>
              </a:spcAft>
              <a:buClr>
                <a:srgbClr val="000000"/>
              </a:buClr>
              <a:buSzPts val="5200"/>
              <a:buFont typeface="Arial"/>
              <a:buNone/>
            </a:pPr>
            <a:r>
              <a:rPr lang="en-GB" sz="4200" b="1" dirty="0">
                <a:solidFill>
                  <a:schemeClr val="dk1"/>
                </a:solidFill>
                <a:latin typeface="Montserrat"/>
                <a:ea typeface="Montserrat"/>
                <a:cs typeface="Montserrat"/>
                <a:sym typeface="Montserrat"/>
              </a:rPr>
              <a:t>Capstone Project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44825" y="494500"/>
            <a:ext cx="8520600" cy="5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Optimal number of clusters..</a:t>
            </a:r>
            <a:endParaRPr b="1">
              <a:latin typeface="Montserrat"/>
              <a:ea typeface="Montserrat"/>
              <a:cs typeface="Montserrat"/>
              <a:sym typeface="Montserrat"/>
            </a:endParaRPr>
          </a:p>
        </p:txBody>
      </p:sp>
      <p:sp>
        <p:nvSpPr>
          <p:cNvPr id="126" name="Google Shape;126;p24"/>
          <p:cNvSpPr txBox="1"/>
          <p:nvPr/>
        </p:nvSpPr>
        <p:spPr>
          <a:xfrm>
            <a:off x="462725" y="4209125"/>
            <a:ext cx="8284800" cy="8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24"/>
          <p:cNvSpPr txBox="1"/>
          <p:nvPr/>
        </p:nvSpPr>
        <p:spPr>
          <a:xfrm>
            <a:off x="344825" y="2055350"/>
            <a:ext cx="43338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solidFill>
                  <a:schemeClr val="lt1"/>
                </a:solidFill>
                <a:latin typeface="Montserrat"/>
                <a:ea typeface="Montserrat"/>
                <a:cs typeface="Montserrat"/>
                <a:sym typeface="Montserrat"/>
              </a:rPr>
              <a:t>By using Elbow method and Silhouette score, we came up with 12 as an optimal of clusters.</a:t>
            </a:r>
            <a:endParaRPr sz="1700" b="1">
              <a:solidFill>
                <a:schemeClr val="lt1"/>
              </a:solidFill>
              <a:latin typeface="Montserrat"/>
              <a:ea typeface="Montserrat"/>
              <a:cs typeface="Montserrat"/>
              <a:sym typeface="Montserrat"/>
            </a:endParaRPr>
          </a:p>
        </p:txBody>
      </p:sp>
      <p:pic>
        <p:nvPicPr>
          <p:cNvPr id="128" name="Google Shape;128;p24"/>
          <p:cNvPicPr preferRelativeResize="0"/>
          <p:nvPr/>
        </p:nvPicPr>
        <p:blipFill>
          <a:blip r:embed="rId3">
            <a:alphaModFix/>
          </a:blip>
          <a:stretch>
            <a:fillRect/>
          </a:stretch>
        </p:blipFill>
        <p:spPr>
          <a:xfrm>
            <a:off x="4381500" y="1480175"/>
            <a:ext cx="4594401" cy="2728951"/>
          </a:xfrm>
          <a:prstGeom prst="rect">
            <a:avLst/>
          </a:prstGeom>
          <a:noFill/>
          <a:ln>
            <a:noFill/>
          </a:ln>
        </p:spPr>
      </p:pic>
      <p:sp>
        <p:nvSpPr>
          <p:cNvPr id="129" name="Google Shape;129;p24"/>
          <p:cNvSpPr txBox="1"/>
          <p:nvPr/>
        </p:nvSpPr>
        <p:spPr>
          <a:xfrm>
            <a:off x="5401200" y="4209125"/>
            <a:ext cx="3059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solidFill>
                  <a:schemeClr val="lt1"/>
                </a:solidFill>
              </a:rPr>
              <a:t>Elbow method</a:t>
            </a:r>
            <a:endParaRPr sz="16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526675" y="238825"/>
            <a:ext cx="71424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1 : </a:t>
            </a:r>
            <a:endParaRPr b="1">
              <a:solidFill>
                <a:schemeClr val="lt1"/>
              </a:solidFill>
              <a:latin typeface="Montserrat"/>
              <a:ea typeface="Montserrat"/>
              <a:cs typeface="Montserrat"/>
              <a:sym typeface="Montserrat"/>
            </a:endParaRPr>
          </a:p>
        </p:txBody>
      </p:sp>
      <p:pic>
        <p:nvPicPr>
          <p:cNvPr id="135" name="Google Shape;135;p25"/>
          <p:cNvPicPr preferRelativeResize="0"/>
          <p:nvPr/>
        </p:nvPicPr>
        <p:blipFill>
          <a:blip r:embed="rId3">
            <a:alphaModFix/>
          </a:blip>
          <a:stretch>
            <a:fillRect/>
          </a:stretch>
        </p:blipFill>
        <p:spPr>
          <a:xfrm>
            <a:off x="152400" y="1143825"/>
            <a:ext cx="4867824" cy="3092600"/>
          </a:xfrm>
          <a:prstGeom prst="rect">
            <a:avLst/>
          </a:prstGeom>
          <a:noFill/>
          <a:ln>
            <a:noFill/>
          </a:ln>
        </p:spPr>
      </p:pic>
      <p:sp>
        <p:nvSpPr>
          <p:cNvPr id="136" name="Google Shape;136;p25"/>
          <p:cNvSpPr txBox="1"/>
          <p:nvPr/>
        </p:nvSpPr>
        <p:spPr>
          <a:xfrm>
            <a:off x="3910875" y="217375"/>
            <a:ext cx="38436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PET HEALTHCARE</a:t>
            </a:r>
            <a:endParaRPr/>
          </a:p>
        </p:txBody>
      </p:sp>
      <p:pic>
        <p:nvPicPr>
          <p:cNvPr id="137" name="Google Shape;137;p25"/>
          <p:cNvPicPr preferRelativeResize="0"/>
          <p:nvPr/>
        </p:nvPicPr>
        <p:blipFill>
          <a:blip r:embed="rId4">
            <a:alphaModFix/>
          </a:blip>
          <a:stretch>
            <a:fillRect/>
          </a:stretch>
        </p:blipFill>
        <p:spPr>
          <a:xfrm>
            <a:off x="5020225" y="1668613"/>
            <a:ext cx="4011701" cy="2567825"/>
          </a:xfrm>
          <a:prstGeom prst="rect">
            <a:avLst/>
          </a:prstGeom>
          <a:noFill/>
          <a:ln>
            <a:noFill/>
          </a:ln>
        </p:spPr>
      </p:pic>
      <p:sp>
        <p:nvSpPr>
          <p:cNvPr id="138" name="Google Shape;138;p25"/>
          <p:cNvSpPr txBox="1"/>
          <p:nvPr/>
        </p:nvSpPr>
        <p:spPr>
          <a:xfrm>
            <a:off x="5165900" y="1098400"/>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1000"/>
                                        <p:tgtEl>
                                          <p:spTgt spid="137"/>
                                        </p:tgtEl>
                                      </p:cBhvr>
                                    </p:animEffect>
                                  </p:childTnLst>
                                </p:cTn>
                              </p:par>
                              <p:par>
                                <p:cTn id="13" presetID="10" presetClass="entr" presetSubtype="0" fill="hold" nodeType="withEffect">
                                  <p:stCondLst>
                                    <p:cond delay="0"/>
                                  </p:stCondLst>
                                  <p:childTnLst>
                                    <p:set>
                                      <p:cBhvr>
                                        <p:cTn id="14" dur="1" fill="hold">
                                          <p:stCondLst>
                                            <p:cond delay="0"/>
                                          </p:stCondLst>
                                        </p:cTn>
                                        <p:tgtEl>
                                          <p:spTgt spid="138"/>
                                        </p:tgtEl>
                                        <p:attrNameLst>
                                          <p:attrName>style.visibility</p:attrName>
                                        </p:attrNameLst>
                                      </p:cBhvr>
                                      <p:to>
                                        <p:strVal val="visible"/>
                                      </p:to>
                                    </p:set>
                                    <p:animEffect transition="in" filter="fade">
                                      <p:cBhvr>
                                        <p:cTn id="15"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6"/>
          <p:cNvPicPr preferRelativeResize="0"/>
          <p:nvPr/>
        </p:nvPicPr>
        <p:blipFill>
          <a:blip r:embed="rId3">
            <a:alphaModFix/>
          </a:blip>
          <a:stretch>
            <a:fillRect/>
          </a:stretch>
        </p:blipFill>
        <p:spPr>
          <a:xfrm>
            <a:off x="188450" y="1164913"/>
            <a:ext cx="4585251" cy="3242450"/>
          </a:xfrm>
          <a:prstGeom prst="rect">
            <a:avLst/>
          </a:prstGeom>
          <a:noFill/>
          <a:ln>
            <a:noFill/>
          </a:ln>
        </p:spPr>
      </p:pic>
      <p:sp>
        <p:nvSpPr>
          <p:cNvPr id="144" name="Google Shape;144;p26"/>
          <p:cNvSpPr txBox="1">
            <a:spLocks noGrp="1"/>
          </p:cNvSpPr>
          <p:nvPr>
            <p:ph type="title"/>
          </p:nvPr>
        </p:nvSpPr>
        <p:spPr>
          <a:xfrm>
            <a:off x="-526675" y="238825"/>
            <a:ext cx="71424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2 : </a:t>
            </a:r>
            <a:endParaRPr b="1">
              <a:solidFill>
                <a:schemeClr val="lt1"/>
              </a:solidFill>
              <a:latin typeface="Montserrat"/>
              <a:ea typeface="Montserrat"/>
              <a:cs typeface="Montserrat"/>
              <a:sym typeface="Montserrat"/>
            </a:endParaRPr>
          </a:p>
        </p:txBody>
      </p:sp>
      <p:sp>
        <p:nvSpPr>
          <p:cNvPr id="145" name="Google Shape;145;p26"/>
          <p:cNvSpPr txBox="1"/>
          <p:nvPr/>
        </p:nvSpPr>
        <p:spPr>
          <a:xfrm>
            <a:off x="3608325" y="238825"/>
            <a:ext cx="31377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IT SERVICES</a:t>
            </a:r>
            <a:endParaRPr/>
          </a:p>
        </p:txBody>
      </p:sp>
      <p:pic>
        <p:nvPicPr>
          <p:cNvPr id="146" name="Google Shape;146;p26"/>
          <p:cNvPicPr preferRelativeResize="0"/>
          <p:nvPr/>
        </p:nvPicPr>
        <p:blipFill>
          <a:blip r:embed="rId4">
            <a:alphaModFix/>
          </a:blip>
          <a:stretch>
            <a:fillRect/>
          </a:stretch>
        </p:blipFill>
        <p:spPr>
          <a:xfrm>
            <a:off x="4695275" y="1422100"/>
            <a:ext cx="4359076" cy="2638425"/>
          </a:xfrm>
          <a:prstGeom prst="rect">
            <a:avLst/>
          </a:prstGeom>
          <a:noFill/>
          <a:ln>
            <a:noFill/>
          </a:ln>
        </p:spPr>
      </p:pic>
      <p:sp>
        <p:nvSpPr>
          <p:cNvPr id="147" name="Google Shape;147;p26"/>
          <p:cNvSpPr txBox="1"/>
          <p:nvPr/>
        </p:nvSpPr>
        <p:spPr>
          <a:xfrm>
            <a:off x="5165900" y="1019950"/>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10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
                                        </p:tgtEl>
                                        <p:attrNameLst>
                                          <p:attrName>style.visibility</p:attrName>
                                        </p:attrNameLst>
                                      </p:cBhvr>
                                      <p:to>
                                        <p:strVal val="visible"/>
                                      </p:to>
                                    </p:set>
                                    <p:animEffect transition="in" filter="fade">
                                      <p:cBhvr>
                                        <p:cTn id="12" dur="1000"/>
                                        <p:tgtEl>
                                          <p:spTgt spid="147"/>
                                        </p:tgtEl>
                                      </p:cBhvr>
                                    </p:animEffect>
                                  </p:childTnLst>
                                </p:cTn>
                              </p:par>
                              <p:par>
                                <p:cTn id="13" presetID="10" presetClass="entr" presetSubtype="0" fill="hold" nodeType="withEffect">
                                  <p:stCondLst>
                                    <p:cond delay="0"/>
                                  </p:stCondLst>
                                  <p:childTnLst>
                                    <p:set>
                                      <p:cBhvr>
                                        <p:cTn id="14" dur="1" fill="hold">
                                          <p:stCondLst>
                                            <p:cond delay="0"/>
                                          </p:stCondLst>
                                        </p:cTn>
                                        <p:tgtEl>
                                          <p:spTgt spid="146"/>
                                        </p:tgtEl>
                                        <p:attrNameLst>
                                          <p:attrName>style.visibility</p:attrName>
                                        </p:attrNameLst>
                                      </p:cBhvr>
                                      <p:to>
                                        <p:strVal val="visible"/>
                                      </p:to>
                                    </p:set>
                                    <p:animEffect transition="in" filter="fade">
                                      <p:cBhvr>
                                        <p:cTn id="15" dur="10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7"/>
          <p:cNvPicPr preferRelativeResize="0"/>
          <p:nvPr/>
        </p:nvPicPr>
        <p:blipFill>
          <a:blip r:embed="rId3">
            <a:alphaModFix/>
          </a:blip>
          <a:stretch>
            <a:fillRect/>
          </a:stretch>
        </p:blipFill>
        <p:spPr>
          <a:xfrm>
            <a:off x="152400" y="1093925"/>
            <a:ext cx="4352375" cy="3186400"/>
          </a:xfrm>
          <a:prstGeom prst="rect">
            <a:avLst/>
          </a:prstGeom>
          <a:noFill/>
          <a:ln>
            <a:noFill/>
          </a:ln>
        </p:spPr>
      </p:pic>
      <p:sp>
        <p:nvSpPr>
          <p:cNvPr id="153" name="Google Shape;153;p27"/>
          <p:cNvSpPr txBox="1">
            <a:spLocks noGrp="1"/>
          </p:cNvSpPr>
          <p:nvPr>
            <p:ph type="title"/>
          </p:nvPr>
        </p:nvSpPr>
        <p:spPr>
          <a:xfrm>
            <a:off x="-526675" y="238825"/>
            <a:ext cx="71424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3 : </a:t>
            </a:r>
            <a:endParaRPr b="1">
              <a:solidFill>
                <a:schemeClr val="lt1"/>
              </a:solidFill>
              <a:latin typeface="Montserrat"/>
              <a:ea typeface="Montserrat"/>
              <a:cs typeface="Montserrat"/>
              <a:sym typeface="Montserrat"/>
            </a:endParaRPr>
          </a:p>
        </p:txBody>
      </p:sp>
      <p:sp>
        <p:nvSpPr>
          <p:cNvPr id="154" name="Google Shape;154;p27"/>
          <p:cNvSpPr txBox="1"/>
          <p:nvPr/>
        </p:nvSpPr>
        <p:spPr>
          <a:xfrm>
            <a:off x="3608325" y="238825"/>
            <a:ext cx="31377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INSURANCE</a:t>
            </a:r>
            <a:endParaRPr/>
          </a:p>
        </p:txBody>
      </p:sp>
      <p:pic>
        <p:nvPicPr>
          <p:cNvPr id="155" name="Google Shape;155;p27"/>
          <p:cNvPicPr preferRelativeResize="0"/>
          <p:nvPr/>
        </p:nvPicPr>
        <p:blipFill>
          <a:blip r:embed="rId4">
            <a:alphaModFix/>
          </a:blip>
          <a:stretch>
            <a:fillRect/>
          </a:stretch>
        </p:blipFill>
        <p:spPr>
          <a:xfrm>
            <a:off x="4572000" y="1424500"/>
            <a:ext cx="4509251" cy="2771775"/>
          </a:xfrm>
          <a:prstGeom prst="rect">
            <a:avLst/>
          </a:prstGeom>
          <a:noFill/>
          <a:ln>
            <a:noFill/>
          </a:ln>
        </p:spPr>
      </p:pic>
      <p:sp>
        <p:nvSpPr>
          <p:cNvPr id="156" name="Google Shape;156;p27"/>
          <p:cNvSpPr txBox="1"/>
          <p:nvPr/>
        </p:nvSpPr>
        <p:spPr>
          <a:xfrm>
            <a:off x="5042650" y="962800"/>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1000"/>
                                        <p:tgtEl>
                                          <p:spTgt spid="1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1000"/>
                                        <p:tgtEl>
                                          <p:spTgt spid="156"/>
                                        </p:tgtEl>
                                      </p:cBhvr>
                                    </p:animEffect>
                                  </p:childTnLst>
                                </p:cTn>
                              </p:par>
                              <p:par>
                                <p:cTn id="13" presetID="10" presetClass="entr" presetSubtype="0" fill="hold" nodeType="with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10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152400" y="1324225"/>
            <a:ext cx="4419599" cy="2920875"/>
          </a:xfrm>
          <a:prstGeom prst="rect">
            <a:avLst/>
          </a:prstGeom>
          <a:noFill/>
          <a:ln>
            <a:noFill/>
          </a:ln>
        </p:spPr>
      </p:pic>
      <p:sp>
        <p:nvSpPr>
          <p:cNvPr id="162" name="Google Shape;162;p28"/>
          <p:cNvSpPr txBox="1">
            <a:spLocks noGrp="1"/>
          </p:cNvSpPr>
          <p:nvPr>
            <p:ph type="title"/>
          </p:nvPr>
        </p:nvSpPr>
        <p:spPr>
          <a:xfrm>
            <a:off x="-941275" y="260275"/>
            <a:ext cx="71424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4 : </a:t>
            </a:r>
            <a:endParaRPr b="1">
              <a:solidFill>
                <a:schemeClr val="lt1"/>
              </a:solidFill>
              <a:latin typeface="Montserrat"/>
              <a:ea typeface="Montserrat"/>
              <a:cs typeface="Montserrat"/>
              <a:sym typeface="Montserrat"/>
            </a:endParaRPr>
          </a:p>
        </p:txBody>
      </p:sp>
      <p:sp>
        <p:nvSpPr>
          <p:cNvPr id="163" name="Google Shape;163;p28"/>
          <p:cNvSpPr txBox="1"/>
          <p:nvPr/>
        </p:nvSpPr>
        <p:spPr>
          <a:xfrm>
            <a:off x="3227325" y="260275"/>
            <a:ext cx="48186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DIGITAL MARKETING</a:t>
            </a:r>
            <a:endParaRPr/>
          </a:p>
        </p:txBody>
      </p:sp>
      <p:pic>
        <p:nvPicPr>
          <p:cNvPr id="164" name="Google Shape;164;p28"/>
          <p:cNvPicPr preferRelativeResize="0"/>
          <p:nvPr/>
        </p:nvPicPr>
        <p:blipFill>
          <a:blip r:embed="rId4">
            <a:alphaModFix/>
          </a:blip>
          <a:stretch>
            <a:fillRect/>
          </a:stretch>
        </p:blipFill>
        <p:spPr>
          <a:xfrm>
            <a:off x="4564150" y="1511413"/>
            <a:ext cx="4419600" cy="2733675"/>
          </a:xfrm>
          <a:prstGeom prst="rect">
            <a:avLst/>
          </a:prstGeom>
          <a:noFill/>
          <a:ln>
            <a:noFill/>
          </a:ln>
        </p:spPr>
      </p:pic>
      <p:sp>
        <p:nvSpPr>
          <p:cNvPr id="165" name="Google Shape;165;p28"/>
          <p:cNvSpPr txBox="1"/>
          <p:nvPr/>
        </p:nvSpPr>
        <p:spPr>
          <a:xfrm>
            <a:off x="5042650" y="104972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1000"/>
                                        <p:tgtEl>
                                          <p:spTgt spid="165"/>
                                        </p:tgtEl>
                                      </p:cBhvr>
                                    </p:animEffect>
                                  </p:childTnLst>
                                </p:cTn>
                              </p:par>
                              <p:par>
                                <p:cTn id="13" presetID="10" presetClass="entr" presetSubtype="0" fill="hold" nodeType="withEffect">
                                  <p:stCondLst>
                                    <p:cond delay="0"/>
                                  </p:stCondLst>
                                  <p:childTnLst>
                                    <p:set>
                                      <p:cBhvr>
                                        <p:cTn id="14" dur="1" fill="hold">
                                          <p:stCondLst>
                                            <p:cond delay="0"/>
                                          </p:stCondLst>
                                        </p:cTn>
                                        <p:tgtEl>
                                          <p:spTgt spid="164"/>
                                        </p:tgtEl>
                                        <p:attrNameLst>
                                          <p:attrName>style.visibility</p:attrName>
                                        </p:attrNameLst>
                                      </p:cBhvr>
                                      <p:to>
                                        <p:strVal val="visible"/>
                                      </p:to>
                                    </p:set>
                                    <p:animEffect transition="in" filter="fade">
                                      <p:cBhvr>
                                        <p:cTn id="15" dur="10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9"/>
          <p:cNvPicPr preferRelativeResize="0"/>
          <p:nvPr/>
        </p:nvPicPr>
        <p:blipFill>
          <a:blip r:embed="rId3">
            <a:alphaModFix/>
          </a:blip>
          <a:stretch>
            <a:fillRect/>
          </a:stretch>
        </p:blipFill>
        <p:spPr>
          <a:xfrm>
            <a:off x="186025" y="1221175"/>
            <a:ext cx="4879026" cy="2790825"/>
          </a:xfrm>
          <a:prstGeom prst="rect">
            <a:avLst/>
          </a:prstGeom>
          <a:noFill/>
          <a:ln>
            <a:noFill/>
          </a:ln>
        </p:spPr>
      </p:pic>
      <p:sp>
        <p:nvSpPr>
          <p:cNvPr id="171" name="Google Shape;171;p29"/>
          <p:cNvSpPr txBox="1">
            <a:spLocks noGrp="1"/>
          </p:cNvSpPr>
          <p:nvPr>
            <p:ph type="title"/>
          </p:nvPr>
        </p:nvSpPr>
        <p:spPr>
          <a:xfrm>
            <a:off x="649950" y="260275"/>
            <a:ext cx="50538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5 : </a:t>
            </a:r>
            <a:endParaRPr b="1">
              <a:solidFill>
                <a:schemeClr val="lt1"/>
              </a:solidFill>
              <a:latin typeface="Montserrat"/>
              <a:ea typeface="Montserrat"/>
              <a:cs typeface="Montserrat"/>
              <a:sym typeface="Montserrat"/>
            </a:endParaRPr>
          </a:p>
        </p:txBody>
      </p:sp>
      <p:sp>
        <p:nvSpPr>
          <p:cNvPr id="172" name="Google Shape;172;p29"/>
          <p:cNvSpPr txBox="1"/>
          <p:nvPr/>
        </p:nvSpPr>
        <p:spPr>
          <a:xfrm>
            <a:off x="3361800" y="260275"/>
            <a:ext cx="37989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LOGISTICS</a:t>
            </a:r>
            <a:endParaRPr/>
          </a:p>
        </p:txBody>
      </p:sp>
      <p:pic>
        <p:nvPicPr>
          <p:cNvPr id="173" name="Google Shape;173;p29"/>
          <p:cNvPicPr preferRelativeResize="0"/>
          <p:nvPr/>
        </p:nvPicPr>
        <p:blipFill>
          <a:blip r:embed="rId4">
            <a:alphaModFix/>
          </a:blip>
          <a:stretch>
            <a:fillRect/>
          </a:stretch>
        </p:blipFill>
        <p:spPr>
          <a:xfrm>
            <a:off x="5065050" y="1595650"/>
            <a:ext cx="3870525" cy="2298575"/>
          </a:xfrm>
          <a:prstGeom prst="rect">
            <a:avLst/>
          </a:prstGeom>
          <a:noFill/>
          <a:ln>
            <a:noFill/>
          </a:ln>
        </p:spPr>
      </p:pic>
      <p:sp>
        <p:nvSpPr>
          <p:cNvPr id="174" name="Google Shape;174;p29"/>
          <p:cNvSpPr txBox="1"/>
          <p:nvPr/>
        </p:nvSpPr>
        <p:spPr>
          <a:xfrm>
            <a:off x="5042650" y="104972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10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
                                        </p:tgtEl>
                                        <p:attrNameLst>
                                          <p:attrName>style.visibility</p:attrName>
                                        </p:attrNameLst>
                                      </p:cBhvr>
                                      <p:to>
                                        <p:strVal val="visible"/>
                                      </p:to>
                                    </p:set>
                                    <p:animEffect transition="in" filter="fade">
                                      <p:cBhvr>
                                        <p:cTn id="12" dur="1000"/>
                                        <p:tgtEl>
                                          <p:spTgt spid="174"/>
                                        </p:tgtEl>
                                      </p:cBhvr>
                                    </p:animEffect>
                                  </p:childTnLst>
                                </p:cTn>
                              </p:par>
                              <p:par>
                                <p:cTn id="13" presetID="10" presetClass="entr" presetSubtype="0" fill="hold" nodeType="with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0"/>
          <p:cNvPicPr preferRelativeResize="0"/>
          <p:nvPr/>
        </p:nvPicPr>
        <p:blipFill>
          <a:blip r:embed="rId3">
            <a:alphaModFix/>
          </a:blip>
          <a:stretch>
            <a:fillRect/>
          </a:stretch>
        </p:blipFill>
        <p:spPr>
          <a:xfrm>
            <a:off x="174825" y="1344925"/>
            <a:ext cx="4251500" cy="2913300"/>
          </a:xfrm>
          <a:prstGeom prst="rect">
            <a:avLst/>
          </a:prstGeom>
          <a:noFill/>
          <a:ln>
            <a:noFill/>
          </a:ln>
        </p:spPr>
      </p:pic>
      <p:sp>
        <p:nvSpPr>
          <p:cNvPr id="180" name="Google Shape;180;p30"/>
          <p:cNvSpPr txBox="1">
            <a:spLocks noGrp="1"/>
          </p:cNvSpPr>
          <p:nvPr>
            <p:ph type="title"/>
          </p:nvPr>
        </p:nvSpPr>
        <p:spPr>
          <a:xfrm>
            <a:off x="-60475" y="281725"/>
            <a:ext cx="50538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6 : </a:t>
            </a:r>
            <a:endParaRPr b="1">
              <a:solidFill>
                <a:schemeClr val="lt1"/>
              </a:solidFill>
              <a:latin typeface="Montserrat"/>
              <a:ea typeface="Montserrat"/>
              <a:cs typeface="Montserrat"/>
              <a:sym typeface="Montserrat"/>
            </a:endParaRPr>
          </a:p>
        </p:txBody>
      </p:sp>
      <p:sp>
        <p:nvSpPr>
          <p:cNvPr id="181" name="Google Shape;181;p30"/>
          <p:cNvSpPr txBox="1"/>
          <p:nvPr/>
        </p:nvSpPr>
        <p:spPr>
          <a:xfrm>
            <a:off x="3171275" y="281725"/>
            <a:ext cx="55131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HEALTHCARE (EYE CARE)</a:t>
            </a:r>
            <a:endParaRPr sz="2800" b="1">
              <a:solidFill>
                <a:schemeClr val="lt1"/>
              </a:solidFill>
              <a:latin typeface="Montserrat"/>
              <a:ea typeface="Montserrat"/>
              <a:cs typeface="Montserrat"/>
              <a:sym typeface="Montserrat"/>
            </a:endParaRPr>
          </a:p>
        </p:txBody>
      </p:sp>
      <p:pic>
        <p:nvPicPr>
          <p:cNvPr id="182" name="Google Shape;182;p30"/>
          <p:cNvPicPr preferRelativeResize="0"/>
          <p:nvPr/>
        </p:nvPicPr>
        <p:blipFill>
          <a:blip r:embed="rId4">
            <a:alphaModFix/>
          </a:blip>
          <a:stretch>
            <a:fillRect/>
          </a:stretch>
        </p:blipFill>
        <p:spPr>
          <a:xfrm>
            <a:off x="4572000" y="1541313"/>
            <a:ext cx="4504749" cy="2667000"/>
          </a:xfrm>
          <a:prstGeom prst="rect">
            <a:avLst/>
          </a:prstGeom>
          <a:noFill/>
          <a:ln>
            <a:noFill/>
          </a:ln>
        </p:spPr>
      </p:pic>
      <p:sp>
        <p:nvSpPr>
          <p:cNvPr id="183" name="Google Shape;183;p30"/>
          <p:cNvSpPr txBox="1"/>
          <p:nvPr/>
        </p:nvSpPr>
        <p:spPr>
          <a:xfrm>
            <a:off x="5042650" y="104972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100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
                                        </p:tgtEl>
                                        <p:attrNameLst>
                                          <p:attrName>style.visibility</p:attrName>
                                        </p:attrNameLst>
                                      </p:cBhvr>
                                      <p:to>
                                        <p:strVal val="visible"/>
                                      </p:to>
                                    </p:set>
                                    <p:animEffect transition="in" filter="fade">
                                      <p:cBhvr>
                                        <p:cTn id="12" dur="1000"/>
                                        <p:tgtEl>
                                          <p:spTgt spid="183"/>
                                        </p:tgtEl>
                                      </p:cBhvr>
                                    </p:animEffect>
                                  </p:childTnLst>
                                </p:cTn>
                              </p:par>
                              <p:par>
                                <p:cTn id="13" presetID="10" presetClass="entr" presetSubtype="0" fill="hold" nodeType="withEffect">
                                  <p:stCondLst>
                                    <p:cond delay="0"/>
                                  </p:stCondLst>
                                  <p:childTnLst>
                                    <p:set>
                                      <p:cBhvr>
                                        <p:cTn id="14" dur="1" fill="hold">
                                          <p:stCondLst>
                                            <p:cond delay="0"/>
                                          </p:stCondLst>
                                        </p:cTn>
                                        <p:tgtEl>
                                          <p:spTgt spid="182"/>
                                        </p:tgtEl>
                                        <p:attrNameLst>
                                          <p:attrName>style.visibility</p:attrName>
                                        </p:attrNameLst>
                                      </p:cBhvr>
                                      <p:to>
                                        <p:strVal val="visible"/>
                                      </p:to>
                                    </p:set>
                                    <p:animEffect transition="in" filter="fade">
                                      <p:cBhvr>
                                        <p:cTn id="15" dur="10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31"/>
          <p:cNvPicPr preferRelativeResize="0"/>
          <p:nvPr/>
        </p:nvPicPr>
        <p:blipFill>
          <a:blip r:embed="rId3">
            <a:alphaModFix/>
          </a:blip>
          <a:stretch>
            <a:fillRect/>
          </a:stretch>
        </p:blipFill>
        <p:spPr>
          <a:xfrm>
            <a:off x="107575" y="1109600"/>
            <a:ext cx="4885749" cy="3014175"/>
          </a:xfrm>
          <a:prstGeom prst="rect">
            <a:avLst/>
          </a:prstGeom>
          <a:noFill/>
          <a:ln>
            <a:noFill/>
          </a:ln>
        </p:spPr>
      </p:pic>
      <p:sp>
        <p:nvSpPr>
          <p:cNvPr id="189" name="Google Shape;189;p31"/>
          <p:cNvSpPr txBox="1">
            <a:spLocks noGrp="1"/>
          </p:cNvSpPr>
          <p:nvPr>
            <p:ph type="title"/>
          </p:nvPr>
        </p:nvSpPr>
        <p:spPr>
          <a:xfrm>
            <a:off x="723950" y="303175"/>
            <a:ext cx="50538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7 : </a:t>
            </a:r>
            <a:endParaRPr b="1">
              <a:solidFill>
                <a:schemeClr val="lt1"/>
              </a:solidFill>
              <a:latin typeface="Montserrat"/>
              <a:ea typeface="Montserrat"/>
              <a:cs typeface="Montserrat"/>
              <a:sym typeface="Montserrat"/>
            </a:endParaRPr>
          </a:p>
        </p:txBody>
      </p:sp>
      <p:sp>
        <p:nvSpPr>
          <p:cNvPr id="190" name="Google Shape;190;p31"/>
          <p:cNvSpPr txBox="1"/>
          <p:nvPr/>
        </p:nvSpPr>
        <p:spPr>
          <a:xfrm>
            <a:off x="2756650" y="303175"/>
            <a:ext cx="55131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FINANCIALS</a:t>
            </a:r>
            <a:endParaRPr sz="2800" b="1">
              <a:solidFill>
                <a:schemeClr val="lt1"/>
              </a:solidFill>
              <a:latin typeface="Montserrat"/>
              <a:ea typeface="Montserrat"/>
              <a:cs typeface="Montserrat"/>
              <a:sym typeface="Montserrat"/>
            </a:endParaRPr>
          </a:p>
        </p:txBody>
      </p:sp>
      <p:pic>
        <p:nvPicPr>
          <p:cNvPr id="191" name="Google Shape;191;p31"/>
          <p:cNvPicPr preferRelativeResize="0"/>
          <p:nvPr/>
        </p:nvPicPr>
        <p:blipFill>
          <a:blip r:embed="rId4">
            <a:alphaModFix/>
          </a:blip>
          <a:stretch>
            <a:fillRect/>
          </a:stretch>
        </p:blipFill>
        <p:spPr>
          <a:xfrm>
            <a:off x="4993325" y="1519400"/>
            <a:ext cx="4049825" cy="2559550"/>
          </a:xfrm>
          <a:prstGeom prst="rect">
            <a:avLst/>
          </a:prstGeom>
          <a:noFill/>
          <a:ln>
            <a:noFill/>
          </a:ln>
        </p:spPr>
      </p:pic>
      <p:sp>
        <p:nvSpPr>
          <p:cNvPr id="192" name="Google Shape;192;p31"/>
          <p:cNvSpPr txBox="1"/>
          <p:nvPr/>
        </p:nvSpPr>
        <p:spPr>
          <a:xfrm>
            <a:off x="5042650" y="104972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0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2"/>
                                        </p:tgtEl>
                                        <p:attrNameLst>
                                          <p:attrName>style.visibility</p:attrName>
                                        </p:attrNameLst>
                                      </p:cBhvr>
                                      <p:to>
                                        <p:strVal val="visible"/>
                                      </p:to>
                                    </p:set>
                                    <p:animEffect transition="in" filter="fade">
                                      <p:cBhvr>
                                        <p:cTn id="12" dur="1000"/>
                                        <p:tgtEl>
                                          <p:spTgt spid="192"/>
                                        </p:tgtEl>
                                      </p:cBhvr>
                                    </p:animEffect>
                                  </p:childTnLst>
                                </p:cTn>
                              </p:par>
                              <p:par>
                                <p:cTn id="13" presetID="10" presetClass="entr" presetSubtype="0" fill="hold" nodeType="withEffect">
                                  <p:stCondLst>
                                    <p:cond delay="0"/>
                                  </p:stCondLst>
                                  <p:childTnLst>
                                    <p:set>
                                      <p:cBhvr>
                                        <p:cTn id="14" dur="1" fill="hold">
                                          <p:stCondLst>
                                            <p:cond delay="0"/>
                                          </p:stCondLst>
                                        </p:cTn>
                                        <p:tgtEl>
                                          <p:spTgt spid="191"/>
                                        </p:tgtEl>
                                        <p:attrNameLst>
                                          <p:attrName>style.visibility</p:attrName>
                                        </p:attrNameLst>
                                      </p:cBhvr>
                                      <p:to>
                                        <p:strVal val="visible"/>
                                      </p:to>
                                    </p:set>
                                    <p:animEffect transition="in" filter="fade">
                                      <p:cBhvr>
                                        <p:cTn id="15" dur="10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32"/>
          <p:cNvPicPr preferRelativeResize="0"/>
          <p:nvPr/>
        </p:nvPicPr>
        <p:blipFill>
          <a:blip r:embed="rId3">
            <a:alphaModFix/>
          </a:blip>
          <a:stretch>
            <a:fillRect/>
          </a:stretch>
        </p:blipFill>
        <p:spPr>
          <a:xfrm>
            <a:off x="152400" y="1176350"/>
            <a:ext cx="4800600" cy="2790825"/>
          </a:xfrm>
          <a:prstGeom prst="rect">
            <a:avLst/>
          </a:prstGeom>
          <a:noFill/>
          <a:ln>
            <a:noFill/>
          </a:ln>
        </p:spPr>
      </p:pic>
      <p:sp>
        <p:nvSpPr>
          <p:cNvPr id="198" name="Google Shape;198;p32"/>
          <p:cNvSpPr txBox="1">
            <a:spLocks noGrp="1"/>
          </p:cNvSpPr>
          <p:nvPr>
            <p:ph type="title"/>
          </p:nvPr>
        </p:nvSpPr>
        <p:spPr>
          <a:xfrm>
            <a:off x="-844900" y="324625"/>
            <a:ext cx="50538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8 : </a:t>
            </a:r>
            <a:endParaRPr b="1">
              <a:solidFill>
                <a:schemeClr val="lt1"/>
              </a:solidFill>
              <a:latin typeface="Montserrat"/>
              <a:ea typeface="Montserrat"/>
              <a:cs typeface="Montserrat"/>
              <a:sym typeface="Montserrat"/>
            </a:endParaRPr>
          </a:p>
        </p:txBody>
      </p:sp>
      <p:sp>
        <p:nvSpPr>
          <p:cNvPr id="199" name="Google Shape;199;p32"/>
          <p:cNvSpPr txBox="1"/>
          <p:nvPr/>
        </p:nvSpPr>
        <p:spPr>
          <a:xfrm>
            <a:off x="2610975" y="324625"/>
            <a:ext cx="62193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REAL ESTATE &amp; LEGAL AFFAIRS</a:t>
            </a:r>
            <a:endParaRPr sz="2800" b="1">
              <a:solidFill>
                <a:schemeClr val="lt1"/>
              </a:solidFill>
              <a:latin typeface="Montserrat"/>
              <a:ea typeface="Montserrat"/>
              <a:cs typeface="Montserrat"/>
              <a:sym typeface="Montserrat"/>
            </a:endParaRPr>
          </a:p>
        </p:txBody>
      </p:sp>
      <p:pic>
        <p:nvPicPr>
          <p:cNvPr id="200" name="Google Shape;200;p32"/>
          <p:cNvPicPr preferRelativeResize="0"/>
          <p:nvPr/>
        </p:nvPicPr>
        <p:blipFill>
          <a:blip r:embed="rId4">
            <a:alphaModFix/>
          </a:blip>
          <a:stretch>
            <a:fillRect/>
          </a:stretch>
        </p:blipFill>
        <p:spPr>
          <a:xfrm>
            <a:off x="4953000" y="1584425"/>
            <a:ext cx="4101350" cy="2357800"/>
          </a:xfrm>
          <a:prstGeom prst="rect">
            <a:avLst/>
          </a:prstGeom>
          <a:noFill/>
          <a:ln>
            <a:noFill/>
          </a:ln>
        </p:spPr>
      </p:pic>
      <p:sp>
        <p:nvSpPr>
          <p:cNvPr id="201" name="Google Shape;201;p32"/>
          <p:cNvSpPr txBox="1"/>
          <p:nvPr/>
        </p:nvSpPr>
        <p:spPr>
          <a:xfrm>
            <a:off x="5042650" y="112272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1000"/>
                                        <p:tgtEl>
                                          <p:spTgt spid="1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fade">
                                      <p:cBhvr>
                                        <p:cTn id="12" dur="1000"/>
                                        <p:tgtEl>
                                          <p:spTgt spid="201"/>
                                        </p:tgtEl>
                                      </p:cBhvr>
                                    </p:animEffect>
                                  </p:childTnLst>
                                </p:cTn>
                              </p:par>
                              <p:par>
                                <p:cTn id="13" presetID="10" presetClass="entr" presetSubtype="0" fill="hold" nodeType="withEffect">
                                  <p:stCondLst>
                                    <p:cond delay="0"/>
                                  </p:stCondLst>
                                  <p:childTnLst>
                                    <p:set>
                                      <p:cBhvr>
                                        <p:cTn id="14" dur="1" fill="hold">
                                          <p:stCondLst>
                                            <p:cond delay="0"/>
                                          </p:stCondLst>
                                        </p:cTn>
                                        <p:tgtEl>
                                          <p:spTgt spid="200"/>
                                        </p:tgtEl>
                                        <p:attrNameLst>
                                          <p:attrName>style.visibility</p:attrName>
                                        </p:attrNameLst>
                                      </p:cBhvr>
                                      <p:to>
                                        <p:strVal val="visible"/>
                                      </p:to>
                                    </p:set>
                                    <p:animEffect transition="in" filter="fade">
                                      <p:cBhvr>
                                        <p:cTn id="15" dur="10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3"/>
          <p:cNvSpPr txBox="1">
            <a:spLocks noGrp="1"/>
          </p:cNvSpPr>
          <p:nvPr>
            <p:ph type="title"/>
          </p:nvPr>
        </p:nvSpPr>
        <p:spPr>
          <a:xfrm>
            <a:off x="387900" y="140225"/>
            <a:ext cx="47607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9 : </a:t>
            </a:r>
            <a:endParaRPr b="1">
              <a:latin typeface="Montserrat"/>
              <a:ea typeface="Montserrat"/>
              <a:cs typeface="Montserrat"/>
              <a:sym typeface="Montserrat"/>
            </a:endParaRPr>
          </a:p>
        </p:txBody>
      </p:sp>
      <p:pic>
        <p:nvPicPr>
          <p:cNvPr id="207" name="Google Shape;207;p33"/>
          <p:cNvPicPr preferRelativeResize="0"/>
          <p:nvPr/>
        </p:nvPicPr>
        <p:blipFill>
          <a:blip r:embed="rId3">
            <a:alphaModFix/>
          </a:blip>
          <a:stretch>
            <a:fillRect/>
          </a:stretch>
        </p:blipFill>
        <p:spPr>
          <a:xfrm>
            <a:off x="79200" y="1187825"/>
            <a:ext cx="4492800" cy="3248075"/>
          </a:xfrm>
          <a:prstGeom prst="rect">
            <a:avLst/>
          </a:prstGeom>
          <a:noFill/>
          <a:ln>
            <a:noFill/>
          </a:ln>
        </p:spPr>
      </p:pic>
      <p:sp>
        <p:nvSpPr>
          <p:cNvPr id="208" name="Google Shape;208;p33"/>
          <p:cNvSpPr txBox="1"/>
          <p:nvPr/>
        </p:nvSpPr>
        <p:spPr>
          <a:xfrm>
            <a:off x="3081025" y="140225"/>
            <a:ext cx="41496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HOSPITALITY</a:t>
            </a:r>
            <a:endParaRPr sz="2800" b="1">
              <a:solidFill>
                <a:schemeClr val="lt1"/>
              </a:solidFill>
              <a:latin typeface="Montserrat"/>
              <a:ea typeface="Montserrat"/>
              <a:cs typeface="Montserrat"/>
              <a:sym typeface="Montserrat"/>
            </a:endParaRPr>
          </a:p>
        </p:txBody>
      </p:sp>
      <p:pic>
        <p:nvPicPr>
          <p:cNvPr id="209" name="Google Shape;209;p33"/>
          <p:cNvPicPr preferRelativeResize="0"/>
          <p:nvPr/>
        </p:nvPicPr>
        <p:blipFill>
          <a:blip r:embed="rId4">
            <a:alphaModFix/>
          </a:blip>
          <a:stretch>
            <a:fillRect/>
          </a:stretch>
        </p:blipFill>
        <p:spPr>
          <a:xfrm>
            <a:off x="4572000" y="1438400"/>
            <a:ext cx="4492801" cy="2997500"/>
          </a:xfrm>
          <a:prstGeom prst="rect">
            <a:avLst/>
          </a:prstGeom>
          <a:noFill/>
          <a:ln>
            <a:noFill/>
          </a:ln>
        </p:spPr>
      </p:pic>
      <p:sp>
        <p:nvSpPr>
          <p:cNvPr id="210" name="Google Shape;210;p33"/>
          <p:cNvSpPr txBox="1"/>
          <p:nvPr/>
        </p:nvSpPr>
        <p:spPr>
          <a:xfrm>
            <a:off x="4953025" y="104427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1000"/>
                                        <p:tgtEl>
                                          <p:spTgt spid="210"/>
                                        </p:tgtEl>
                                      </p:cBhvr>
                                    </p:animEffect>
                                  </p:childTnLst>
                                </p:cTn>
                              </p:par>
                              <p:par>
                                <p:cTn id="13" presetID="10" presetClass="entr" presetSubtype="0" fill="hold" nodeType="withEffect">
                                  <p:stCondLst>
                                    <p:cond delay="0"/>
                                  </p:stCondLst>
                                  <p:childTnLst>
                                    <p:set>
                                      <p:cBhvr>
                                        <p:cTn id="14" dur="1" fill="hold">
                                          <p:stCondLst>
                                            <p:cond delay="0"/>
                                          </p:stCondLst>
                                        </p:cTn>
                                        <p:tgtEl>
                                          <p:spTgt spid="209"/>
                                        </p:tgtEl>
                                        <p:attrNameLst>
                                          <p:attrName>style.visibility</p:attrName>
                                        </p:attrNameLst>
                                      </p:cBhvr>
                                      <p:to>
                                        <p:strVal val="visible"/>
                                      </p:to>
                                    </p:set>
                                    <p:animEffect transition="in" filter="fade">
                                      <p:cBhvr>
                                        <p:cTn id="15"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364025" y="1115600"/>
            <a:ext cx="8149800" cy="2185800"/>
          </a:xfrm>
          <a:prstGeom prst="rect">
            <a:avLst/>
          </a:prstGeom>
          <a:noFill/>
          <a:ln>
            <a:noFill/>
          </a:ln>
        </p:spPr>
        <p:txBody>
          <a:bodyPr spcFirstLastPara="1" wrap="square" lIns="91425" tIns="91425" rIns="91425" bIns="91425" anchor="t" anchorCtr="0">
            <a:spAutoFit/>
          </a:bodyPr>
          <a:lstStyle/>
          <a:p>
            <a:pPr marL="457200" lvl="0" indent="-393700" algn="l" rtl="0">
              <a:spcBef>
                <a:spcPts val="0"/>
              </a:spcBef>
              <a:spcAft>
                <a:spcPts val="0"/>
              </a:spcAft>
              <a:buClr>
                <a:srgbClr val="134F5C"/>
              </a:buClr>
              <a:buSzPts val="2600"/>
              <a:buChar char="❖"/>
            </a:pPr>
            <a:r>
              <a:rPr lang="en-GB" sz="2600" b="1">
                <a:solidFill>
                  <a:srgbClr val="134F5C"/>
                </a:solidFill>
              </a:rPr>
              <a:t>Problem statement</a:t>
            </a:r>
            <a:endParaRPr sz="2600" b="1">
              <a:solidFill>
                <a:srgbClr val="134F5C"/>
              </a:solidFill>
            </a:endParaRPr>
          </a:p>
          <a:p>
            <a:pPr marL="457200" lvl="0" indent="-393700" algn="l" rtl="0">
              <a:spcBef>
                <a:spcPts val="0"/>
              </a:spcBef>
              <a:spcAft>
                <a:spcPts val="0"/>
              </a:spcAft>
              <a:buClr>
                <a:srgbClr val="134F5C"/>
              </a:buClr>
              <a:buSzPts val="2600"/>
              <a:buChar char="❖"/>
            </a:pPr>
            <a:r>
              <a:rPr lang="en-GB" sz="2600" b="1">
                <a:solidFill>
                  <a:srgbClr val="134F5C"/>
                </a:solidFill>
              </a:rPr>
              <a:t>Data summary</a:t>
            </a:r>
            <a:endParaRPr sz="2600" b="1">
              <a:solidFill>
                <a:srgbClr val="134F5C"/>
              </a:solidFill>
            </a:endParaRPr>
          </a:p>
          <a:p>
            <a:pPr marL="457200" lvl="0" indent="-393700" algn="l" rtl="0">
              <a:spcBef>
                <a:spcPts val="0"/>
              </a:spcBef>
              <a:spcAft>
                <a:spcPts val="0"/>
              </a:spcAft>
              <a:buClr>
                <a:srgbClr val="134F5C"/>
              </a:buClr>
              <a:buSzPts val="2600"/>
              <a:buChar char="❖"/>
            </a:pPr>
            <a:r>
              <a:rPr lang="en-GB" sz="2600" b="1">
                <a:solidFill>
                  <a:srgbClr val="134F5C"/>
                </a:solidFill>
              </a:rPr>
              <a:t>Covering insights</a:t>
            </a:r>
            <a:endParaRPr sz="2600" b="1">
              <a:solidFill>
                <a:srgbClr val="134F5C"/>
              </a:solidFill>
            </a:endParaRPr>
          </a:p>
          <a:p>
            <a:pPr marL="457200" lvl="0" indent="-393700" algn="l" rtl="0">
              <a:spcBef>
                <a:spcPts val="0"/>
              </a:spcBef>
              <a:spcAft>
                <a:spcPts val="0"/>
              </a:spcAft>
              <a:buClr>
                <a:srgbClr val="134F5C"/>
              </a:buClr>
              <a:buSzPts val="2600"/>
              <a:buChar char="❖"/>
            </a:pPr>
            <a:r>
              <a:rPr lang="en-GB" sz="2600" b="1">
                <a:solidFill>
                  <a:srgbClr val="134F5C"/>
                </a:solidFill>
              </a:rPr>
              <a:t>Challenges</a:t>
            </a:r>
            <a:endParaRPr sz="2600" b="1">
              <a:solidFill>
                <a:srgbClr val="134F5C"/>
              </a:solidFill>
            </a:endParaRPr>
          </a:p>
          <a:p>
            <a:pPr marL="457200" lvl="0" indent="-393700" algn="l" rtl="0">
              <a:spcBef>
                <a:spcPts val="0"/>
              </a:spcBef>
              <a:spcAft>
                <a:spcPts val="0"/>
              </a:spcAft>
              <a:buClr>
                <a:srgbClr val="134F5C"/>
              </a:buClr>
              <a:buSzPts val="2600"/>
              <a:buChar char="❖"/>
            </a:pPr>
            <a:r>
              <a:rPr lang="en-GB" sz="2600" b="1">
                <a:solidFill>
                  <a:srgbClr val="134F5C"/>
                </a:solidFill>
              </a:rPr>
              <a:t>Conclusions</a:t>
            </a:r>
            <a:endParaRPr sz="2600" b="1">
              <a:solidFill>
                <a:srgbClr val="134F5C"/>
              </a:solidFill>
            </a:endParaRPr>
          </a:p>
        </p:txBody>
      </p:sp>
      <p:sp>
        <p:nvSpPr>
          <p:cNvPr id="64" name="Google Shape;64;p14"/>
          <p:cNvSpPr txBox="1"/>
          <p:nvPr/>
        </p:nvSpPr>
        <p:spPr>
          <a:xfrm>
            <a:off x="178625" y="4853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b="1">
                <a:solidFill>
                  <a:srgbClr val="CC0000"/>
                </a:solidFill>
                <a:latin typeface="Montserrat"/>
                <a:ea typeface="Montserrat"/>
                <a:cs typeface="Montserrat"/>
                <a:sym typeface="Montserrat"/>
              </a:rPr>
              <a:t>Content</a:t>
            </a:r>
            <a:endParaRPr sz="2800" b="1">
              <a:solidFill>
                <a:srgbClr val="CC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34"/>
          <p:cNvPicPr preferRelativeResize="0"/>
          <p:nvPr/>
        </p:nvPicPr>
        <p:blipFill>
          <a:blip r:embed="rId3">
            <a:alphaModFix/>
          </a:blip>
          <a:stretch>
            <a:fillRect/>
          </a:stretch>
        </p:blipFill>
        <p:spPr>
          <a:xfrm>
            <a:off x="128300" y="1223900"/>
            <a:ext cx="4789400" cy="3135175"/>
          </a:xfrm>
          <a:prstGeom prst="rect">
            <a:avLst/>
          </a:prstGeom>
          <a:noFill/>
          <a:ln>
            <a:noFill/>
          </a:ln>
        </p:spPr>
      </p:pic>
      <p:sp>
        <p:nvSpPr>
          <p:cNvPr id="216" name="Google Shape;216;p34"/>
          <p:cNvSpPr txBox="1">
            <a:spLocks noGrp="1"/>
          </p:cNvSpPr>
          <p:nvPr>
            <p:ph type="title"/>
          </p:nvPr>
        </p:nvSpPr>
        <p:spPr>
          <a:xfrm>
            <a:off x="461300" y="242050"/>
            <a:ext cx="47607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10 : </a:t>
            </a:r>
            <a:endParaRPr b="1">
              <a:latin typeface="Montserrat"/>
              <a:ea typeface="Montserrat"/>
              <a:cs typeface="Montserrat"/>
              <a:sym typeface="Montserrat"/>
            </a:endParaRPr>
          </a:p>
        </p:txBody>
      </p:sp>
      <p:sp>
        <p:nvSpPr>
          <p:cNvPr id="217" name="Google Shape;217;p34"/>
          <p:cNvSpPr txBox="1"/>
          <p:nvPr/>
        </p:nvSpPr>
        <p:spPr>
          <a:xfrm>
            <a:off x="3271525" y="242050"/>
            <a:ext cx="41496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E-COMMERCE</a:t>
            </a:r>
            <a:endParaRPr sz="2800" b="1">
              <a:solidFill>
                <a:schemeClr val="lt1"/>
              </a:solidFill>
              <a:latin typeface="Montserrat"/>
              <a:ea typeface="Montserrat"/>
              <a:cs typeface="Montserrat"/>
              <a:sym typeface="Montserrat"/>
            </a:endParaRPr>
          </a:p>
        </p:txBody>
      </p:sp>
      <p:pic>
        <p:nvPicPr>
          <p:cNvPr id="218" name="Google Shape;218;p34"/>
          <p:cNvPicPr preferRelativeResize="0"/>
          <p:nvPr/>
        </p:nvPicPr>
        <p:blipFill>
          <a:blip r:embed="rId4">
            <a:alphaModFix/>
          </a:blip>
          <a:stretch>
            <a:fillRect/>
          </a:stretch>
        </p:blipFill>
        <p:spPr>
          <a:xfrm>
            <a:off x="4917700" y="1690300"/>
            <a:ext cx="4149600" cy="2545525"/>
          </a:xfrm>
          <a:prstGeom prst="rect">
            <a:avLst/>
          </a:prstGeom>
          <a:noFill/>
          <a:ln>
            <a:noFill/>
          </a:ln>
        </p:spPr>
      </p:pic>
      <p:sp>
        <p:nvSpPr>
          <p:cNvPr id="219" name="Google Shape;219;p34"/>
          <p:cNvSpPr txBox="1"/>
          <p:nvPr/>
        </p:nvSpPr>
        <p:spPr>
          <a:xfrm>
            <a:off x="5098725" y="114512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1000"/>
                                        <p:tgtEl>
                                          <p:spTgt spid="2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9"/>
                                        </p:tgtEl>
                                        <p:attrNameLst>
                                          <p:attrName>style.visibility</p:attrName>
                                        </p:attrNameLst>
                                      </p:cBhvr>
                                      <p:to>
                                        <p:strVal val="visible"/>
                                      </p:to>
                                    </p:set>
                                    <p:animEffect transition="in" filter="fade">
                                      <p:cBhvr>
                                        <p:cTn id="12" dur="1000"/>
                                        <p:tgtEl>
                                          <p:spTgt spid="219"/>
                                        </p:tgtEl>
                                      </p:cBhvr>
                                    </p:animEffect>
                                  </p:childTnLst>
                                </p:cTn>
                              </p:par>
                              <p:par>
                                <p:cTn id="13" presetID="10" presetClass="entr" presetSubtype="0" fill="hold" nodeType="withEffect">
                                  <p:stCondLst>
                                    <p:cond delay="0"/>
                                  </p:stCondLst>
                                  <p:childTnLst>
                                    <p:set>
                                      <p:cBhvr>
                                        <p:cTn id="14" dur="1" fill="hold">
                                          <p:stCondLst>
                                            <p:cond delay="0"/>
                                          </p:stCondLst>
                                        </p:cTn>
                                        <p:tgtEl>
                                          <p:spTgt spid="218"/>
                                        </p:tgtEl>
                                        <p:attrNameLst>
                                          <p:attrName>style.visibility</p:attrName>
                                        </p:attrNameLst>
                                      </p:cBhvr>
                                      <p:to>
                                        <p:strVal val="visible"/>
                                      </p:to>
                                    </p:set>
                                    <p:animEffect transition="in" filter="fade">
                                      <p:cBhvr>
                                        <p:cTn id="15" dur="10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5"/>
          <p:cNvSpPr txBox="1">
            <a:spLocks noGrp="1"/>
          </p:cNvSpPr>
          <p:nvPr>
            <p:ph type="title"/>
          </p:nvPr>
        </p:nvSpPr>
        <p:spPr>
          <a:xfrm>
            <a:off x="210850" y="253575"/>
            <a:ext cx="55527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11 : </a:t>
            </a:r>
            <a:endParaRPr b="1">
              <a:latin typeface="Montserrat"/>
              <a:ea typeface="Montserrat"/>
              <a:cs typeface="Montserrat"/>
              <a:sym typeface="Montserrat"/>
            </a:endParaRPr>
          </a:p>
        </p:txBody>
      </p:sp>
      <p:pic>
        <p:nvPicPr>
          <p:cNvPr id="225" name="Google Shape;225;p35"/>
          <p:cNvPicPr preferRelativeResize="0"/>
          <p:nvPr/>
        </p:nvPicPr>
        <p:blipFill>
          <a:blip r:embed="rId3">
            <a:alphaModFix/>
          </a:blip>
          <a:stretch>
            <a:fillRect/>
          </a:stretch>
        </p:blipFill>
        <p:spPr>
          <a:xfrm>
            <a:off x="51850" y="1255075"/>
            <a:ext cx="4715251" cy="3169400"/>
          </a:xfrm>
          <a:prstGeom prst="rect">
            <a:avLst/>
          </a:prstGeom>
          <a:noFill/>
          <a:ln>
            <a:noFill/>
          </a:ln>
        </p:spPr>
      </p:pic>
      <p:sp>
        <p:nvSpPr>
          <p:cNvPr id="226" name="Google Shape;226;p35"/>
          <p:cNvSpPr txBox="1"/>
          <p:nvPr/>
        </p:nvSpPr>
        <p:spPr>
          <a:xfrm>
            <a:off x="3870475" y="232125"/>
            <a:ext cx="37158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HOME SERVICES</a:t>
            </a:r>
            <a:endParaRPr sz="2800" b="1">
              <a:solidFill>
                <a:schemeClr val="lt1"/>
              </a:solidFill>
              <a:latin typeface="Montserrat"/>
              <a:ea typeface="Montserrat"/>
              <a:cs typeface="Montserrat"/>
              <a:sym typeface="Montserrat"/>
            </a:endParaRPr>
          </a:p>
        </p:txBody>
      </p:sp>
      <p:pic>
        <p:nvPicPr>
          <p:cNvPr id="227" name="Google Shape;227;p35"/>
          <p:cNvPicPr preferRelativeResize="0"/>
          <p:nvPr/>
        </p:nvPicPr>
        <p:blipFill>
          <a:blip r:embed="rId4">
            <a:alphaModFix/>
          </a:blip>
          <a:stretch>
            <a:fillRect/>
          </a:stretch>
        </p:blipFill>
        <p:spPr>
          <a:xfrm>
            <a:off x="4767100" y="1402600"/>
            <a:ext cx="4320849" cy="3090751"/>
          </a:xfrm>
          <a:prstGeom prst="rect">
            <a:avLst/>
          </a:prstGeom>
          <a:noFill/>
          <a:ln>
            <a:noFill/>
          </a:ln>
        </p:spPr>
      </p:pic>
      <p:sp>
        <p:nvSpPr>
          <p:cNvPr id="228" name="Google Shape;228;p35"/>
          <p:cNvSpPr txBox="1"/>
          <p:nvPr/>
        </p:nvSpPr>
        <p:spPr>
          <a:xfrm>
            <a:off x="5031450" y="1010650"/>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1000"/>
                                        <p:tgtEl>
                                          <p:spTgt spid="2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8"/>
                                        </p:tgtEl>
                                        <p:attrNameLst>
                                          <p:attrName>style.visibility</p:attrName>
                                        </p:attrNameLst>
                                      </p:cBhvr>
                                      <p:to>
                                        <p:strVal val="visible"/>
                                      </p:to>
                                    </p:set>
                                    <p:animEffect transition="in" filter="fade">
                                      <p:cBhvr>
                                        <p:cTn id="12" dur="1000"/>
                                        <p:tgtEl>
                                          <p:spTgt spid="228"/>
                                        </p:tgtEl>
                                      </p:cBhvr>
                                    </p:animEffect>
                                  </p:childTnLst>
                                </p:cTn>
                              </p:par>
                              <p:par>
                                <p:cTn id="13" presetID="10" presetClass="entr" presetSubtype="0" fill="hold" nodeType="withEffect">
                                  <p:stCondLst>
                                    <p:cond delay="0"/>
                                  </p:stCondLst>
                                  <p:childTnLst>
                                    <p:set>
                                      <p:cBhvr>
                                        <p:cTn id="14" dur="1" fill="hold">
                                          <p:stCondLst>
                                            <p:cond delay="0"/>
                                          </p:stCondLst>
                                        </p:cTn>
                                        <p:tgtEl>
                                          <p:spTgt spid="227"/>
                                        </p:tgtEl>
                                        <p:attrNameLst>
                                          <p:attrName>style.visibility</p:attrName>
                                        </p:attrNameLst>
                                      </p:cBhvr>
                                      <p:to>
                                        <p:strVal val="visible"/>
                                      </p:to>
                                    </p:set>
                                    <p:animEffect transition="in" filter="fade">
                                      <p:cBhvr>
                                        <p:cTn id="15" dur="10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1885000" y="230825"/>
            <a:ext cx="61488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12 : </a:t>
            </a:r>
            <a:endParaRPr b="1">
              <a:latin typeface="Montserrat"/>
              <a:ea typeface="Montserrat"/>
              <a:cs typeface="Montserrat"/>
              <a:sym typeface="Montserrat"/>
            </a:endParaRPr>
          </a:p>
        </p:txBody>
      </p:sp>
      <p:pic>
        <p:nvPicPr>
          <p:cNvPr id="234" name="Google Shape;234;p36"/>
          <p:cNvPicPr preferRelativeResize="0"/>
          <p:nvPr/>
        </p:nvPicPr>
        <p:blipFill>
          <a:blip r:embed="rId3">
            <a:alphaModFix/>
          </a:blip>
          <a:stretch>
            <a:fillRect/>
          </a:stretch>
        </p:blipFill>
        <p:spPr>
          <a:xfrm>
            <a:off x="118775" y="1235125"/>
            <a:ext cx="4537250" cy="3032350"/>
          </a:xfrm>
          <a:prstGeom prst="rect">
            <a:avLst/>
          </a:prstGeom>
          <a:noFill/>
          <a:ln>
            <a:noFill/>
          </a:ln>
        </p:spPr>
      </p:pic>
      <p:sp>
        <p:nvSpPr>
          <p:cNvPr id="235" name="Google Shape;235;p36"/>
          <p:cNvSpPr txBox="1"/>
          <p:nvPr/>
        </p:nvSpPr>
        <p:spPr>
          <a:xfrm>
            <a:off x="1927400" y="230825"/>
            <a:ext cx="69366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RENEWABLE ENERGY &amp; UTILITIES</a:t>
            </a:r>
            <a:endParaRPr sz="2800" b="1">
              <a:solidFill>
                <a:schemeClr val="lt1"/>
              </a:solidFill>
              <a:latin typeface="Montserrat"/>
              <a:ea typeface="Montserrat"/>
              <a:cs typeface="Montserrat"/>
              <a:sym typeface="Montserrat"/>
            </a:endParaRPr>
          </a:p>
        </p:txBody>
      </p:sp>
      <p:pic>
        <p:nvPicPr>
          <p:cNvPr id="236" name="Google Shape;236;p36"/>
          <p:cNvPicPr preferRelativeResize="0"/>
          <p:nvPr/>
        </p:nvPicPr>
        <p:blipFill>
          <a:blip r:embed="rId4">
            <a:alphaModFix/>
          </a:blip>
          <a:stretch>
            <a:fillRect/>
          </a:stretch>
        </p:blipFill>
        <p:spPr>
          <a:xfrm>
            <a:off x="4728875" y="1599975"/>
            <a:ext cx="4325476" cy="2667500"/>
          </a:xfrm>
          <a:prstGeom prst="rect">
            <a:avLst/>
          </a:prstGeom>
          <a:noFill/>
          <a:ln>
            <a:noFill/>
          </a:ln>
        </p:spPr>
      </p:pic>
      <p:sp>
        <p:nvSpPr>
          <p:cNvPr id="237" name="Google Shape;237;p36"/>
          <p:cNvSpPr txBox="1"/>
          <p:nvPr/>
        </p:nvSpPr>
        <p:spPr>
          <a:xfrm>
            <a:off x="5042650" y="112272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1000"/>
                                        <p:tgtEl>
                                          <p:spTgt spid="2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gtEl>
                                        <p:attrNameLst>
                                          <p:attrName>style.visibility</p:attrName>
                                        </p:attrNameLst>
                                      </p:cBhvr>
                                      <p:to>
                                        <p:strVal val="visible"/>
                                      </p:to>
                                    </p:set>
                                    <p:animEffect transition="in" filter="fade">
                                      <p:cBhvr>
                                        <p:cTn id="12" dur="1000"/>
                                        <p:tgtEl>
                                          <p:spTgt spid="237"/>
                                        </p:tgtEl>
                                      </p:cBhvr>
                                    </p:animEffect>
                                  </p:childTnLst>
                                </p:cTn>
                              </p:par>
                              <p:par>
                                <p:cTn id="13" presetID="10" presetClass="entr" presetSubtype="0" fill="hold" nodeType="withEffect">
                                  <p:stCondLst>
                                    <p:cond delay="0"/>
                                  </p:stCondLst>
                                  <p:childTnLst>
                                    <p:set>
                                      <p:cBhvr>
                                        <p:cTn id="14" dur="1" fill="hold">
                                          <p:stCondLst>
                                            <p:cond delay="0"/>
                                          </p:stCondLst>
                                        </p:cTn>
                                        <p:tgtEl>
                                          <p:spTgt spid="236"/>
                                        </p:tgtEl>
                                        <p:attrNameLst>
                                          <p:attrName>style.visibility</p:attrName>
                                        </p:attrNameLst>
                                      </p:cBhvr>
                                      <p:to>
                                        <p:strVal val="visible"/>
                                      </p:to>
                                    </p:set>
                                    <p:animEffect transition="in" filter="fade">
                                      <p:cBhvr>
                                        <p:cTn id="15" dur="10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311700" y="254500"/>
            <a:ext cx="852060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Distribution of Categories</a:t>
            </a:r>
            <a:endParaRPr b="1">
              <a:latin typeface="Montserrat"/>
              <a:ea typeface="Montserrat"/>
              <a:cs typeface="Montserrat"/>
              <a:sym typeface="Montserrat"/>
            </a:endParaRPr>
          </a:p>
        </p:txBody>
      </p:sp>
      <p:pic>
        <p:nvPicPr>
          <p:cNvPr id="243" name="Google Shape;243;p37"/>
          <p:cNvPicPr preferRelativeResize="0"/>
          <p:nvPr/>
        </p:nvPicPr>
        <p:blipFill>
          <a:blip r:embed="rId3">
            <a:alphaModFix/>
          </a:blip>
          <a:stretch>
            <a:fillRect/>
          </a:stretch>
        </p:blipFill>
        <p:spPr>
          <a:xfrm>
            <a:off x="979850" y="930525"/>
            <a:ext cx="6789775" cy="3650825"/>
          </a:xfrm>
          <a:prstGeom prst="rect">
            <a:avLst/>
          </a:prstGeom>
          <a:noFill/>
          <a:ln>
            <a:noFill/>
          </a:ln>
        </p:spPr>
      </p:pic>
      <p:sp>
        <p:nvSpPr>
          <p:cNvPr id="244" name="Google Shape;244;p37"/>
          <p:cNvSpPr txBox="1"/>
          <p:nvPr/>
        </p:nvSpPr>
        <p:spPr>
          <a:xfrm>
            <a:off x="2616638" y="4482400"/>
            <a:ext cx="42021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b="1">
                <a:solidFill>
                  <a:schemeClr val="lt1"/>
                </a:solidFill>
              </a:rPr>
              <a:t>CATEGORIES</a:t>
            </a:r>
            <a:endParaRPr sz="1700" b="1">
              <a:solidFill>
                <a:schemeClr val="lt1"/>
              </a:solidFill>
            </a:endParaRPr>
          </a:p>
        </p:txBody>
      </p:sp>
      <p:sp>
        <p:nvSpPr>
          <p:cNvPr id="245" name="Google Shape;245;p37"/>
          <p:cNvSpPr txBox="1"/>
          <p:nvPr/>
        </p:nvSpPr>
        <p:spPr>
          <a:xfrm rot="-5400000">
            <a:off x="213800" y="2018625"/>
            <a:ext cx="113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lt1"/>
                </a:solidFill>
              </a:rPr>
              <a:t>COUNT</a:t>
            </a:r>
            <a:endParaRPr b="1">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title"/>
          </p:nvPr>
        </p:nvSpPr>
        <p:spPr>
          <a:xfrm>
            <a:off x="226925" y="187525"/>
            <a:ext cx="8520600" cy="5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Optimal Clusters</a:t>
            </a:r>
            <a:endParaRPr b="1">
              <a:latin typeface="Montserrat"/>
              <a:ea typeface="Montserrat"/>
              <a:cs typeface="Montserrat"/>
              <a:sym typeface="Montserrat"/>
            </a:endParaRPr>
          </a:p>
        </p:txBody>
      </p:sp>
      <p:sp>
        <p:nvSpPr>
          <p:cNvPr id="257" name="Google Shape;257;p39"/>
          <p:cNvSpPr txBox="1"/>
          <p:nvPr/>
        </p:nvSpPr>
        <p:spPr>
          <a:xfrm>
            <a:off x="462725" y="4209125"/>
            <a:ext cx="8284800" cy="8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39"/>
          <p:cNvSpPr txBox="1"/>
          <p:nvPr/>
        </p:nvSpPr>
        <p:spPr>
          <a:xfrm>
            <a:off x="311700" y="2009350"/>
            <a:ext cx="4333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By using Elbow method and Silhouette score, we came up with 9 as an optimal number of clusters.</a:t>
            </a:r>
            <a:endParaRPr b="1">
              <a:solidFill>
                <a:schemeClr val="lt1"/>
              </a:solidFill>
              <a:latin typeface="Montserrat"/>
              <a:ea typeface="Montserrat"/>
              <a:cs typeface="Montserrat"/>
              <a:sym typeface="Montserrat"/>
            </a:endParaRPr>
          </a:p>
        </p:txBody>
      </p:sp>
      <p:pic>
        <p:nvPicPr>
          <p:cNvPr id="259" name="Google Shape;259;p39"/>
          <p:cNvPicPr preferRelativeResize="0"/>
          <p:nvPr/>
        </p:nvPicPr>
        <p:blipFill>
          <a:blip r:embed="rId3">
            <a:alphaModFix/>
          </a:blip>
          <a:stretch>
            <a:fillRect/>
          </a:stretch>
        </p:blipFill>
        <p:spPr>
          <a:xfrm>
            <a:off x="4511700" y="520025"/>
            <a:ext cx="4235825" cy="4103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0"/>
          <p:cNvSpPr txBox="1">
            <a:spLocks noGrp="1"/>
          </p:cNvSpPr>
          <p:nvPr>
            <p:ph type="title"/>
          </p:nvPr>
        </p:nvSpPr>
        <p:spPr>
          <a:xfrm>
            <a:off x="210850" y="2545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1 : ENERGY &amp; UTILITIES</a:t>
            </a:r>
            <a:endParaRPr b="1">
              <a:latin typeface="Montserrat"/>
              <a:ea typeface="Montserrat"/>
              <a:cs typeface="Montserrat"/>
              <a:sym typeface="Montserrat"/>
            </a:endParaRPr>
          </a:p>
        </p:txBody>
      </p:sp>
      <p:pic>
        <p:nvPicPr>
          <p:cNvPr id="265" name="Google Shape;265;p40"/>
          <p:cNvPicPr preferRelativeResize="0"/>
          <p:nvPr/>
        </p:nvPicPr>
        <p:blipFill>
          <a:blip r:embed="rId3">
            <a:alphaModFix/>
          </a:blip>
          <a:stretch>
            <a:fillRect/>
          </a:stretch>
        </p:blipFill>
        <p:spPr>
          <a:xfrm>
            <a:off x="1435738" y="1185775"/>
            <a:ext cx="6272525" cy="3352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1"/>
          <p:cNvSpPr txBox="1">
            <a:spLocks noGrp="1"/>
          </p:cNvSpPr>
          <p:nvPr>
            <p:ph type="title"/>
          </p:nvPr>
        </p:nvSpPr>
        <p:spPr>
          <a:xfrm>
            <a:off x="235513" y="1648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2 : INFORMATION TECHNOLOGY</a:t>
            </a:r>
            <a:endParaRPr/>
          </a:p>
        </p:txBody>
      </p:sp>
      <p:pic>
        <p:nvPicPr>
          <p:cNvPr id="271" name="Google Shape;271;p41"/>
          <p:cNvPicPr preferRelativeResize="0"/>
          <p:nvPr/>
        </p:nvPicPr>
        <p:blipFill>
          <a:blip r:embed="rId3">
            <a:alphaModFix/>
          </a:blip>
          <a:stretch>
            <a:fillRect/>
          </a:stretch>
        </p:blipFill>
        <p:spPr>
          <a:xfrm>
            <a:off x="1243013" y="1035650"/>
            <a:ext cx="6505575" cy="3476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2"/>
          <p:cNvSpPr txBox="1">
            <a:spLocks noGrp="1"/>
          </p:cNvSpPr>
          <p:nvPr>
            <p:ph type="title"/>
          </p:nvPr>
        </p:nvSpPr>
        <p:spPr>
          <a:xfrm>
            <a:off x="311688" y="1223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3 : FOOD DELIVERY SERVICES</a:t>
            </a:r>
            <a:endParaRPr/>
          </a:p>
        </p:txBody>
      </p:sp>
      <p:pic>
        <p:nvPicPr>
          <p:cNvPr id="277" name="Google Shape;277;p42"/>
          <p:cNvPicPr preferRelativeResize="0"/>
          <p:nvPr/>
        </p:nvPicPr>
        <p:blipFill>
          <a:blip r:embed="rId3">
            <a:alphaModFix/>
          </a:blip>
          <a:stretch>
            <a:fillRect/>
          </a:stretch>
        </p:blipFill>
        <p:spPr>
          <a:xfrm>
            <a:off x="1243000" y="1037900"/>
            <a:ext cx="6505575" cy="3476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3"/>
          <p:cNvSpPr txBox="1">
            <a:spLocks noGrp="1"/>
          </p:cNvSpPr>
          <p:nvPr>
            <p:ph type="title"/>
          </p:nvPr>
        </p:nvSpPr>
        <p:spPr>
          <a:xfrm>
            <a:off x="170525" y="1648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4 : REAL ESTATE &amp; LEGAL</a:t>
            </a:r>
            <a:endParaRPr/>
          </a:p>
        </p:txBody>
      </p:sp>
      <p:pic>
        <p:nvPicPr>
          <p:cNvPr id="283" name="Google Shape;283;p43"/>
          <p:cNvPicPr preferRelativeResize="0"/>
          <p:nvPr/>
        </p:nvPicPr>
        <p:blipFill>
          <a:blip r:embed="rId3">
            <a:alphaModFix/>
          </a:blip>
          <a:stretch>
            <a:fillRect/>
          </a:stretch>
        </p:blipFill>
        <p:spPr>
          <a:xfrm>
            <a:off x="1376126" y="972900"/>
            <a:ext cx="6505575" cy="3476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4"/>
          <p:cNvSpPr txBox="1">
            <a:spLocks noGrp="1"/>
          </p:cNvSpPr>
          <p:nvPr>
            <p:ph type="title"/>
          </p:nvPr>
        </p:nvSpPr>
        <p:spPr>
          <a:xfrm>
            <a:off x="235488" y="1424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5 : INSURANCE</a:t>
            </a:r>
            <a:endParaRPr/>
          </a:p>
        </p:txBody>
      </p:sp>
      <p:pic>
        <p:nvPicPr>
          <p:cNvPr id="289" name="Google Shape;289;p44"/>
          <p:cNvPicPr preferRelativeResize="0"/>
          <p:nvPr/>
        </p:nvPicPr>
        <p:blipFill>
          <a:blip r:embed="rId3">
            <a:alphaModFix/>
          </a:blip>
          <a:stretch>
            <a:fillRect/>
          </a:stretch>
        </p:blipFill>
        <p:spPr>
          <a:xfrm>
            <a:off x="1243000" y="1008750"/>
            <a:ext cx="6505575" cy="3476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154800" y="485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Problem Statement</a:t>
            </a:r>
            <a:endParaRPr b="1">
              <a:latin typeface="Montserrat"/>
              <a:ea typeface="Montserrat"/>
              <a:cs typeface="Montserrat"/>
              <a:sym typeface="Montserrat"/>
            </a:endParaRPr>
          </a:p>
        </p:txBody>
      </p:sp>
      <p:sp>
        <p:nvSpPr>
          <p:cNvPr id="70" name="Google Shape;70;p15"/>
          <p:cNvSpPr txBox="1">
            <a:spLocks noGrp="1"/>
          </p:cNvSpPr>
          <p:nvPr>
            <p:ph type="body" idx="1"/>
          </p:nvPr>
        </p:nvSpPr>
        <p:spPr>
          <a:xfrm>
            <a:off x="311700" y="1152475"/>
            <a:ext cx="8363700" cy="3386700"/>
          </a:xfrm>
          <a:prstGeom prst="rect">
            <a:avLst/>
          </a:prstGeom>
        </p:spPr>
        <p:txBody>
          <a:bodyPr spcFirstLastPara="1" wrap="square" lIns="91425" tIns="91425" rIns="91425" bIns="91425" anchor="t" anchorCtr="0">
            <a:noAutofit/>
          </a:bodyPr>
          <a:lstStyle/>
          <a:p>
            <a:pPr marL="0" lvl="0" indent="0" algn="l" rtl="0">
              <a:spcBef>
                <a:spcPts val="700"/>
              </a:spcBef>
              <a:spcAft>
                <a:spcPts val="0"/>
              </a:spcAft>
              <a:buNone/>
            </a:pPr>
            <a:r>
              <a:rPr lang="en-GB" sz="1900" b="1">
                <a:solidFill>
                  <a:schemeClr val="lt1"/>
                </a:solidFill>
                <a:latin typeface="Montserrat"/>
                <a:ea typeface="Montserrat"/>
                <a:cs typeface="Montserrat"/>
                <a:sym typeface="Montserrat"/>
              </a:rPr>
              <a:t>We are given with web scraped data of various businesses  and companies. </a:t>
            </a:r>
            <a:endParaRPr sz="1900" b="1">
              <a:solidFill>
                <a:schemeClr val="lt1"/>
              </a:solidFill>
              <a:latin typeface="Montserrat"/>
              <a:ea typeface="Montserrat"/>
              <a:cs typeface="Montserrat"/>
              <a:sym typeface="Montserrat"/>
            </a:endParaRPr>
          </a:p>
          <a:p>
            <a:pPr marL="0" lvl="0" indent="0" algn="l" rtl="0">
              <a:spcBef>
                <a:spcPts val="700"/>
              </a:spcBef>
              <a:spcAft>
                <a:spcPts val="700"/>
              </a:spcAft>
              <a:buNone/>
            </a:pPr>
            <a:r>
              <a:rPr lang="en-GB" sz="1900" b="1">
                <a:solidFill>
                  <a:schemeClr val="lt1"/>
                </a:solidFill>
                <a:latin typeface="Montserrat"/>
                <a:ea typeface="Montserrat"/>
                <a:cs typeface="Montserrat"/>
                <a:sym typeface="Montserrat"/>
              </a:rPr>
              <a:t>We need to somehow categorize these businesses and companies across a standard taxonomy (consists of term names and labels that are specific to an organization's information and unique to how that business operates). So that, business can leverage this information and target potential companies.</a:t>
            </a:r>
            <a:endParaRPr b="1">
              <a:solidFill>
                <a:schemeClr val="lt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5"/>
          <p:cNvSpPr txBox="1">
            <a:spLocks noGrp="1"/>
          </p:cNvSpPr>
          <p:nvPr>
            <p:ph type="title"/>
          </p:nvPr>
        </p:nvSpPr>
        <p:spPr>
          <a:xfrm>
            <a:off x="311700" y="1536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6 : EVENT MANAGEMENT</a:t>
            </a:r>
            <a:endParaRPr/>
          </a:p>
        </p:txBody>
      </p:sp>
      <p:pic>
        <p:nvPicPr>
          <p:cNvPr id="295" name="Google Shape;295;p45"/>
          <p:cNvPicPr preferRelativeResize="0"/>
          <p:nvPr/>
        </p:nvPicPr>
        <p:blipFill>
          <a:blip r:embed="rId3">
            <a:alphaModFix/>
          </a:blip>
          <a:stretch>
            <a:fillRect/>
          </a:stretch>
        </p:blipFill>
        <p:spPr>
          <a:xfrm>
            <a:off x="1243013" y="990825"/>
            <a:ext cx="6505575" cy="3476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6"/>
          <p:cNvSpPr txBox="1">
            <a:spLocks noGrp="1"/>
          </p:cNvSpPr>
          <p:nvPr>
            <p:ph type="title"/>
          </p:nvPr>
        </p:nvSpPr>
        <p:spPr>
          <a:xfrm>
            <a:off x="266875" y="155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7 : HEALTHCARE</a:t>
            </a:r>
            <a:endParaRPr/>
          </a:p>
        </p:txBody>
      </p:sp>
      <p:pic>
        <p:nvPicPr>
          <p:cNvPr id="301" name="Google Shape;301;p46"/>
          <p:cNvPicPr preferRelativeResize="0"/>
          <p:nvPr/>
        </p:nvPicPr>
        <p:blipFill>
          <a:blip r:embed="rId3">
            <a:alphaModFix/>
          </a:blip>
          <a:stretch>
            <a:fillRect/>
          </a:stretch>
        </p:blipFill>
        <p:spPr>
          <a:xfrm>
            <a:off x="1319213" y="1127550"/>
            <a:ext cx="6505575" cy="3476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7"/>
          <p:cNvSpPr txBox="1">
            <a:spLocks noGrp="1"/>
          </p:cNvSpPr>
          <p:nvPr>
            <p:ph type="title"/>
          </p:nvPr>
        </p:nvSpPr>
        <p:spPr>
          <a:xfrm>
            <a:off x="311700" y="1648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8 : DIGITAL MARKETING</a:t>
            </a:r>
            <a:endParaRPr b="1">
              <a:latin typeface="Montserrat"/>
              <a:ea typeface="Montserrat"/>
              <a:cs typeface="Montserrat"/>
              <a:sym typeface="Montserrat"/>
            </a:endParaRPr>
          </a:p>
        </p:txBody>
      </p:sp>
      <p:pic>
        <p:nvPicPr>
          <p:cNvPr id="307" name="Google Shape;307;p47"/>
          <p:cNvPicPr preferRelativeResize="0"/>
          <p:nvPr/>
        </p:nvPicPr>
        <p:blipFill>
          <a:blip r:embed="rId3">
            <a:alphaModFix/>
          </a:blip>
          <a:stretch>
            <a:fillRect/>
          </a:stretch>
        </p:blipFill>
        <p:spPr>
          <a:xfrm>
            <a:off x="1267663" y="1013225"/>
            <a:ext cx="6505575" cy="3476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8"/>
          <p:cNvSpPr txBox="1">
            <a:spLocks noGrp="1"/>
          </p:cNvSpPr>
          <p:nvPr>
            <p:ph type="title"/>
          </p:nvPr>
        </p:nvSpPr>
        <p:spPr>
          <a:xfrm>
            <a:off x="246700" y="167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9 : HOME SERVICES</a:t>
            </a:r>
            <a:endParaRPr/>
          </a:p>
        </p:txBody>
      </p:sp>
      <p:pic>
        <p:nvPicPr>
          <p:cNvPr id="313" name="Google Shape;313;p48"/>
          <p:cNvPicPr preferRelativeResize="0"/>
          <p:nvPr/>
        </p:nvPicPr>
        <p:blipFill>
          <a:blip r:embed="rId3">
            <a:alphaModFix/>
          </a:blip>
          <a:stretch>
            <a:fillRect/>
          </a:stretch>
        </p:blipFill>
        <p:spPr>
          <a:xfrm>
            <a:off x="1319200" y="1026675"/>
            <a:ext cx="6505575" cy="3476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9"/>
          <p:cNvSpPr txBox="1">
            <a:spLocks noGrp="1"/>
          </p:cNvSpPr>
          <p:nvPr>
            <p:ph type="title"/>
          </p:nvPr>
        </p:nvSpPr>
        <p:spPr>
          <a:xfrm>
            <a:off x="2355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b="1">
                <a:latin typeface="Montserrat"/>
                <a:ea typeface="Montserrat"/>
                <a:cs typeface="Montserrat"/>
                <a:sym typeface="Montserrat"/>
              </a:rPr>
              <a:t>Distribution based on ‘Homepage_txt’ Column</a:t>
            </a:r>
            <a:endParaRPr sz="2600" b="1">
              <a:latin typeface="Montserrat"/>
              <a:ea typeface="Montserrat"/>
              <a:cs typeface="Montserrat"/>
              <a:sym typeface="Montserrat"/>
            </a:endParaRPr>
          </a:p>
        </p:txBody>
      </p:sp>
      <p:pic>
        <p:nvPicPr>
          <p:cNvPr id="319" name="Google Shape;319;p49"/>
          <p:cNvPicPr preferRelativeResize="0"/>
          <p:nvPr/>
        </p:nvPicPr>
        <p:blipFill>
          <a:blip r:embed="rId3">
            <a:alphaModFix/>
          </a:blip>
          <a:stretch>
            <a:fillRect/>
          </a:stretch>
        </p:blipFill>
        <p:spPr>
          <a:xfrm>
            <a:off x="652075" y="712925"/>
            <a:ext cx="7687425" cy="4208725"/>
          </a:xfrm>
          <a:prstGeom prst="rect">
            <a:avLst/>
          </a:prstGeom>
          <a:noFill/>
          <a:ln>
            <a:noFill/>
          </a:ln>
        </p:spPr>
      </p:pic>
      <p:sp>
        <p:nvSpPr>
          <p:cNvPr id="320" name="Google Shape;320;p49"/>
          <p:cNvSpPr txBox="1"/>
          <p:nvPr/>
        </p:nvSpPr>
        <p:spPr>
          <a:xfrm>
            <a:off x="3843625" y="4743300"/>
            <a:ext cx="2386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lt1"/>
                </a:solidFill>
              </a:rPr>
              <a:t>CATEGORIES</a:t>
            </a:r>
            <a:endParaRPr b="1">
              <a:solidFill>
                <a:schemeClr val="lt1"/>
              </a:solidFill>
            </a:endParaRPr>
          </a:p>
        </p:txBody>
      </p:sp>
      <p:sp>
        <p:nvSpPr>
          <p:cNvPr id="321" name="Google Shape;321;p49"/>
          <p:cNvSpPr txBox="1"/>
          <p:nvPr/>
        </p:nvSpPr>
        <p:spPr>
          <a:xfrm rot="-5398063">
            <a:off x="22289" y="1938412"/>
            <a:ext cx="1065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lt1"/>
                </a:solidFill>
              </a:rPr>
              <a:t>COUNT</a:t>
            </a:r>
            <a:endParaRPr b="1">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1"/>
          <p:cNvSpPr txBox="1">
            <a:spLocks noGrp="1"/>
          </p:cNvSpPr>
          <p:nvPr>
            <p:ph type="title"/>
          </p:nvPr>
        </p:nvSpPr>
        <p:spPr>
          <a:xfrm>
            <a:off x="226925" y="277175"/>
            <a:ext cx="8520600" cy="5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Optimal Clusters</a:t>
            </a:r>
            <a:endParaRPr b="1">
              <a:latin typeface="Montserrat"/>
              <a:ea typeface="Montserrat"/>
              <a:cs typeface="Montserrat"/>
              <a:sym typeface="Montserrat"/>
            </a:endParaRPr>
          </a:p>
        </p:txBody>
      </p:sp>
      <p:sp>
        <p:nvSpPr>
          <p:cNvPr id="333" name="Google Shape;333;p51"/>
          <p:cNvSpPr txBox="1"/>
          <p:nvPr/>
        </p:nvSpPr>
        <p:spPr>
          <a:xfrm>
            <a:off x="462725" y="4209125"/>
            <a:ext cx="8284800" cy="8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p51"/>
          <p:cNvSpPr txBox="1"/>
          <p:nvPr/>
        </p:nvSpPr>
        <p:spPr>
          <a:xfrm>
            <a:off x="238200" y="820175"/>
            <a:ext cx="4333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solidFill>
                  <a:schemeClr val="lt1"/>
                </a:solidFill>
                <a:latin typeface="Montserrat"/>
                <a:ea typeface="Montserrat"/>
                <a:cs typeface="Montserrat"/>
                <a:sym typeface="Montserrat"/>
              </a:rPr>
              <a:t>By using Elbow method and Silhouette score, we came up with 12 as an optimal number of clusters.</a:t>
            </a:r>
            <a:endParaRPr b="1" dirty="0">
              <a:solidFill>
                <a:schemeClr val="lt1"/>
              </a:solidFill>
              <a:latin typeface="Montserrat"/>
              <a:ea typeface="Montserrat"/>
              <a:cs typeface="Montserrat"/>
              <a:sym typeface="Montserrat"/>
            </a:endParaRPr>
          </a:p>
        </p:txBody>
      </p:sp>
      <p:pic>
        <p:nvPicPr>
          <p:cNvPr id="335" name="Google Shape;335;p51"/>
          <p:cNvPicPr preferRelativeResize="0"/>
          <p:nvPr/>
        </p:nvPicPr>
        <p:blipFill>
          <a:blip r:embed="rId3">
            <a:alphaModFix/>
          </a:blip>
          <a:stretch>
            <a:fillRect/>
          </a:stretch>
        </p:blipFill>
        <p:spPr>
          <a:xfrm>
            <a:off x="4645500" y="1051025"/>
            <a:ext cx="3983025" cy="2798300"/>
          </a:xfrm>
          <a:prstGeom prst="rect">
            <a:avLst/>
          </a:prstGeom>
          <a:noFill/>
          <a:ln>
            <a:noFill/>
          </a:ln>
        </p:spPr>
      </p:pic>
      <p:sp>
        <p:nvSpPr>
          <p:cNvPr id="9" name="TextBox 8">
            <a:extLst>
              <a:ext uri="{FF2B5EF4-FFF2-40B4-BE49-F238E27FC236}">
                <a16:creationId xmlns:a16="http://schemas.microsoft.com/office/drawing/2014/main" id="{B1E785D6-489E-4B6F-AC1B-848D2D73F0C2}"/>
              </a:ext>
            </a:extLst>
          </p:cNvPr>
          <p:cNvSpPr txBox="1"/>
          <p:nvPr/>
        </p:nvSpPr>
        <p:spPr>
          <a:xfrm>
            <a:off x="226925" y="1641943"/>
            <a:ext cx="4572000" cy="3539430"/>
          </a:xfrm>
          <a:prstGeom prst="rect">
            <a:avLst/>
          </a:prstGeom>
          <a:noFill/>
        </p:spPr>
        <p:txBody>
          <a:bodyPr wrap="square">
            <a:spAutoFit/>
          </a:bodyPr>
          <a:lstStyle/>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Real Estate </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Legal Affairs</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Food Services </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IT services </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Logistics</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Insurances </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Healthcare </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Industrials</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Eatery Industry </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Digital Marketing </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Hospitality</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Energy &amp; Utilities</a:t>
            </a:r>
          </a:p>
          <a:p>
            <a:pPr lvl="0" algn="l" rtl="0">
              <a:spcBef>
                <a:spcPts val="0"/>
              </a:spcBef>
              <a:spcAft>
                <a:spcPts val="0"/>
              </a:spcAft>
            </a:pPr>
            <a:endParaRPr lang="en-US" b="1" dirty="0">
              <a:solidFill>
                <a:schemeClr val="lt1"/>
              </a:solidFill>
              <a:latin typeface="Montserrat"/>
              <a:ea typeface="Montserrat"/>
              <a:cs typeface="Montserrat"/>
              <a:sym typeface="Montserrat"/>
            </a:endParaRPr>
          </a:p>
          <a:p>
            <a:pPr marL="285750" lvl="0" indent="-285750" algn="l" rtl="0">
              <a:spcBef>
                <a:spcPts val="0"/>
              </a:spcBef>
              <a:spcAft>
                <a:spcPts val="0"/>
              </a:spcAft>
              <a:buFont typeface="Arial" panose="020B0604020202020204" pitchFamily="34" charset="0"/>
              <a:buChar char="•"/>
            </a:pPr>
            <a:endParaRPr lang="en-US" b="1" dirty="0">
              <a:solidFill>
                <a:schemeClr val="lt1"/>
              </a:solidFill>
              <a:latin typeface="Montserrat"/>
              <a:ea typeface="Montserrat"/>
              <a:cs typeface="Montserrat"/>
              <a:sym typeface="Montserrat"/>
            </a:endParaRPr>
          </a:p>
          <a:p>
            <a:pPr marL="285750" lvl="0" indent="-285750" algn="l" rtl="0">
              <a:spcBef>
                <a:spcPts val="0"/>
              </a:spcBef>
              <a:spcAft>
                <a:spcPts val="0"/>
              </a:spcAft>
              <a:buFont typeface="Arial" panose="020B0604020202020204" pitchFamily="34" charset="0"/>
              <a:buChar char="•"/>
            </a:pPr>
            <a:endParaRPr lang="en-US" b="1" dirty="0">
              <a:solidFill>
                <a:schemeClr val="lt1"/>
              </a:solidFill>
              <a:latin typeface="Montserrat"/>
              <a:ea typeface="Montserrat"/>
              <a:cs typeface="Montserrat"/>
              <a:sym typeface="Montserrat"/>
            </a:endParaRPr>
          </a:p>
          <a:p>
            <a:pPr marL="285750" lvl="0" indent="-285750" algn="l" rtl="0">
              <a:spcBef>
                <a:spcPts val="0"/>
              </a:spcBef>
              <a:spcAft>
                <a:spcPts val="0"/>
              </a:spcAft>
              <a:buFont typeface="Arial" panose="020B0604020202020204" pitchFamily="34" charset="0"/>
              <a:buChar char="•"/>
            </a:pPr>
            <a:endParaRPr lang="en-US" b="1" dirty="0">
              <a:solidFill>
                <a:schemeClr val="lt1"/>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356525" y="1393050"/>
            <a:ext cx="8520600" cy="12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b="1">
                <a:latin typeface="Montserrat"/>
                <a:ea typeface="Montserrat"/>
                <a:cs typeface="Montserrat"/>
                <a:sym typeface="Montserrat"/>
              </a:rPr>
              <a:t>INSIGHTS FROM</a:t>
            </a:r>
            <a:endParaRPr sz="3200" b="1">
              <a:latin typeface="Montserrat"/>
              <a:ea typeface="Montserrat"/>
              <a:cs typeface="Montserrat"/>
              <a:sym typeface="Montserrat"/>
            </a:endParaRPr>
          </a:p>
          <a:p>
            <a:pPr marL="0" lvl="0" indent="0" algn="ctr" rtl="0">
              <a:spcBef>
                <a:spcPts val="0"/>
              </a:spcBef>
              <a:spcAft>
                <a:spcPts val="0"/>
              </a:spcAft>
              <a:buNone/>
            </a:pPr>
            <a:r>
              <a:rPr lang="en-GB" sz="3200" b="1">
                <a:latin typeface="Montserrat"/>
                <a:ea typeface="Montserrat"/>
                <a:cs typeface="Montserrat"/>
                <a:sym typeface="Montserrat"/>
              </a:rPr>
              <a:t>Meta_keywords &amp; Meta_description..</a:t>
            </a:r>
            <a:endParaRPr sz="3200" b="1">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5"/>
          <p:cNvSpPr txBox="1">
            <a:spLocks noGrp="1"/>
          </p:cNvSpPr>
          <p:nvPr>
            <p:ph type="title"/>
          </p:nvPr>
        </p:nvSpPr>
        <p:spPr>
          <a:xfrm>
            <a:off x="238200" y="277175"/>
            <a:ext cx="8520600" cy="5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Optimal Clusters</a:t>
            </a:r>
            <a:endParaRPr b="1">
              <a:latin typeface="Montserrat"/>
              <a:ea typeface="Montserrat"/>
              <a:cs typeface="Montserrat"/>
              <a:sym typeface="Montserrat"/>
            </a:endParaRPr>
          </a:p>
        </p:txBody>
      </p:sp>
      <p:sp>
        <p:nvSpPr>
          <p:cNvPr id="418" name="Google Shape;418;p65"/>
          <p:cNvSpPr txBox="1"/>
          <p:nvPr/>
        </p:nvSpPr>
        <p:spPr>
          <a:xfrm>
            <a:off x="474000" y="4197433"/>
            <a:ext cx="8284800" cy="8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65"/>
          <p:cNvSpPr txBox="1"/>
          <p:nvPr/>
        </p:nvSpPr>
        <p:spPr>
          <a:xfrm>
            <a:off x="200725" y="820175"/>
            <a:ext cx="4333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solidFill>
                  <a:schemeClr val="lt1"/>
                </a:solidFill>
                <a:latin typeface="Montserrat"/>
                <a:ea typeface="Montserrat"/>
                <a:cs typeface="Montserrat"/>
                <a:sym typeface="Montserrat"/>
              </a:rPr>
              <a:t>By using Elbow method and Silhouette score, we came up with 9 as an optimal number of clusters</a:t>
            </a:r>
            <a:endParaRPr b="1" dirty="0">
              <a:solidFill>
                <a:schemeClr val="lt1"/>
              </a:solidFill>
              <a:latin typeface="Montserrat"/>
              <a:ea typeface="Montserrat"/>
              <a:cs typeface="Montserrat"/>
              <a:sym typeface="Montserrat"/>
            </a:endParaRPr>
          </a:p>
        </p:txBody>
      </p:sp>
      <p:pic>
        <p:nvPicPr>
          <p:cNvPr id="420" name="Google Shape;420;p65"/>
          <p:cNvPicPr preferRelativeResize="0"/>
          <p:nvPr/>
        </p:nvPicPr>
        <p:blipFill>
          <a:blip r:embed="rId3">
            <a:alphaModFix/>
          </a:blip>
          <a:stretch>
            <a:fillRect/>
          </a:stretch>
        </p:blipFill>
        <p:spPr>
          <a:xfrm>
            <a:off x="4385350" y="677300"/>
            <a:ext cx="4557925" cy="3366625"/>
          </a:xfrm>
          <a:prstGeom prst="rect">
            <a:avLst/>
          </a:prstGeom>
          <a:noFill/>
          <a:ln>
            <a:noFill/>
          </a:ln>
        </p:spPr>
      </p:pic>
      <p:sp>
        <p:nvSpPr>
          <p:cNvPr id="6" name="Google Shape;419;p65">
            <a:extLst>
              <a:ext uri="{FF2B5EF4-FFF2-40B4-BE49-F238E27FC236}">
                <a16:creationId xmlns:a16="http://schemas.microsoft.com/office/drawing/2014/main" id="{1BDAA909-7F47-4214-96F5-15A7B8808CA0}"/>
              </a:ext>
            </a:extLst>
          </p:cNvPr>
          <p:cNvSpPr txBox="1"/>
          <p:nvPr/>
        </p:nvSpPr>
        <p:spPr>
          <a:xfrm>
            <a:off x="144875" y="1794350"/>
            <a:ext cx="4333800" cy="2985402"/>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Real Estate &amp; Legal Affairs</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Food services </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Digital Marketing</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Financials</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Energy &amp; Utilities</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Insurances</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Home Services</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Industrials </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Healthcare</a:t>
            </a:r>
          </a:p>
          <a:p>
            <a:pPr marL="285750" lvl="0" indent="-285750" algn="l" rtl="0">
              <a:spcBef>
                <a:spcPts val="0"/>
              </a:spcBef>
              <a:spcAft>
                <a:spcPts val="0"/>
              </a:spcAft>
              <a:buFont typeface="Arial" panose="020B0604020202020204" pitchFamily="34" charset="0"/>
              <a:buChar char="•"/>
            </a:pPr>
            <a:endParaRPr lang="en-GB" b="1" dirty="0">
              <a:solidFill>
                <a:schemeClr val="lt1"/>
              </a:solidFill>
              <a:latin typeface="Montserrat"/>
              <a:ea typeface="Montserrat"/>
              <a:cs typeface="Montserrat"/>
              <a:sym typeface="Montserrat"/>
            </a:endParaRPr>
          </a:p>
          <a:p>
            <a:pPr marL="285750" lvl="0" indent="-285750" algn="l" rtl="0">
              <a:spcBef>
                <a:spcPts val="0"/>
              </a:spcBef>
              <a:spcAft>
                <a:spcPts val="0"/>
              </a:spcAft>
              <a:buFont typeface="Arial" panose="020B0604020202020204" pitchFamily="34" charset="0"/>
              <a:buChar char="•"/>
            </a:pPr>
            <a:endParaRPr lang="en-GB" b="1" dirty="0">
              <a:solidFill>
                <a:schemeClr val="lt1"/>
              </a:solidFill>
              <a:latin typeface="Montserrat"/>
              <a:ea typeface="Montserrat"/>
              <a:cs typeface="Montserrat"/>
              <a:sym typeface="Montserrat"/>
            </a:endParaRPr>
          </a:p>
          <a:p>
            <a:pPr marL="285750" lvl="0" indent="-285750" algn="l" rtl="0">
              <a:spcBef>
                <a:spcPts val="0"/>
              </a:spcBef>
              <a:spcAft>
                <a:spcPts val="0"/>
              </a:spcAft>
              <a:buFont typeface="Arial" panose="020B0604020202020204" pitchFamily="34" charset="0"/>
              <a:buChar char="•"/>
            </a:pPr>
            <a:endParaRPr lang="en-GB" b="1" dirty="0">
              <a:solidFill>
                <a:schemeClr val="lt1"/>
              </a:solidFill>
              <a:latin typeface="Montserrat"/>
              <a:ea typeface="Montserrat"/>
              <a:cs typeface="Montserrat"/>
              <a:sym typeface="Montserrat"/>
            </a:endParaRPr>
          </a:p>
          <a:p>
            <a:pPr marL="285750" lvl="0" indent="-285750" algn="l" rtl="0">
              <a:spcBef>
                <a:spcPts val="0"/>
              </a:spcBef>
              <a:spcAft>
                <a:spcPts val="0"/>
              </a:spcAft>
              <a:buFont typeface="Arial" panose="020B0604020202020204" pitchFamily="34" charset="0"/>
              <a:buChar char="•"/>
            </a:pPr>
            <a:endParaRPr lang="en-GB" b="1" dirty="0">
              <a:solidFill>
                <a:schemeClr val="lt1"/>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Challenges</a:t>
            </a:r>
            <a:endParaRPr b="1">
              <a:latin typeface="Montserrat"/>
              <a:ea typeface="Montserrat"/>
              <a:cs typeface="Montserrat"/>
              <a:sym typeface="Montserrat"/>
            </a:endParaRPr>
          </a:p>
        </p:txBody>
      </p:sp>
      <p:sp>
        <p:nvSpPr>
          <p:cNvPr id="480" name="Google Shape;480;p75"/>
          <p:cNvSpPr txBox="1">
            <a:spLocks noGrp="1"/>
          </p:cNvSpPr>
          <p:nvPr>
            <p:ph type="body" idx="1"/>
          </p:nvPr>
        </p:nvSpPr>
        <p:spPr>
          <a:xfrm>
            <a:off x="311700" y="1197300"/>
            <a:ext cx="8520600" cy="28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Text Preprocessing as there were characters from multiple scripts.</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There were lot of null values that we had to handle carefully.</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Limited resources : Dataset turned to be large for computation power we have.</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Deciding the number of optimal clusters was bit difficult since the dataset is really vast and can have more number of clusters.</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6"/>
          <p:cNvSpPr txBox="1">
            <a:spLocks noGrp="1"/>
          </p:cNvSpPr>
          <p:nvPr>
            <p:ph type="title"/>
          </p:nvPr>
        </p:nvSpPr>
        <p:spPr>
          <a:xfrm>
            <a:off x="311700" y="304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Conclusion</a:t>
            </a:r>
            <a:endParaRPr b="1">
              <a:latin typeface="Montserrat"/>
              <a:ea typeface="Montserrat"/>
              <a:cs typeface="Montserrat"/>
              <a:sym typeface="Montserrat"/>
            </a:endParaRPr>
          </a:p>
        </p:txBody>
      </p:sp>
      <p:sp>
        <p:nvSpPr>
          <p:cNvPr id="486" name="Google Shape;486;p76"/>
          <p:cNvSpPr txBox="1">
            <a:spLocks noGrp="1"/>
          </p:cNvSpPr>
          <p:nvPr>
            <p:ph type="body" idx="1"/>
          </p:nvPr>
        </p:nvSpPr>
        <p:spPr>
          <a:xfrm>
            <a:off x="311700" y="1199250"/>
            <a:ext cx="8520600" cy="2745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As we observed “E-commerce” was the top cluster from overall perspective, we can further dig down and do sub-clustering to gain more insights.</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We were able to categorize businesses/companies in 9 to 12 clusters based on different features and on the combination of whole features as well.</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Those clusters represent various industries and we can approach those companies of each cluster with relevant business proposals.</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Summary</a:t>
            </a:r>
            <a:endParaRPr/>
          </a:p>
        </p:txBody>
      </p:sp>
      <p:sp>
        <p:nvSpPr>
          <p:cNvPr id="76" name="Google Shape;7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lt1"/>
              </a:buClr>
              <a:buSzPts val="2000"/>
              <a:buFont typeface="Montserrat"/>
              <a:buChar char="●"/>
            </a:pPr>
            <a:r>
              <a:rPr lang="en-GB" sz="2000" b="1">
                <a:solidFill>
                  <a:schemeClr val="lt1"/>
                </a:solidFill>
                <a:latin typeface="Montserrat"/>
                <a:ea typeface="Montserrat"/>
                <a:cs typeface="Montserrat"/>
                <a:sym typeface="Montserrat"/>
              </a:rPr>
              <a:t>We have records of 73974 companies with 9 columns/features.</a:t>
            </a:r>
            <a:endParaRPr sz="20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000" b="1">
              <a:solidFill>
                <a:schemeClr val="lt1"/>
              </a:solidFill>
              <a:latin typeface="Montserrat"/>
              <a:ea typeface="Montserrat"/>
              <a:cs typeface="Montserrat"/>
              <a:sym typeface="Montserrat"/>
            </a:endParaRPr>
          </a:p>
          <a:p>
            <a:pPr marL="457200" lvl="0" indent="-355600" algn="l" rtl="0">
              <a:spcBef>
                <a:spcPts val="0"/>
              </a:spcBef>
              <a:spcAft>
                <a:spcPts val="0"/>
              </a:spcAft>
              <a:buClr>
                <a:schemeClr val="lt1"/>
              </a:buClr>
              <a:buSzPts val="2000"/>
              <a:buFont typeface="Montserrat"/>
              <a:buChar char="●"/>
            </a:pPr>
            <a:r>
              <a:rPr lang="en-GB" sz="2000" b="1">
                <a:solidFill>
                  <a:schemeClr val="lt1"/>
                </a:solidFill>
                <a:latin typeface="Montserrat"/>
                <a:ea typeface="Montserrat"/>
                <a:cs typeface="Montserrat"/>
                <a:sym typeface="Montserrat"/>
              </a:rPr>
              <a:t>Each feature is a text data.</a:t>
            </a:r>
            <a:endParaRPr sz="20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000" b="1">
              <a:solidFill>
                <a:schemeClr val="lt1"/>
              </a:solidFill>
              <a:latin typeface="Montserrat"/>
              <a:ea typeface="Montserrat"/>
              <a:cs typeface="Montserrat"/>
              <a:sym typeface="Montserrat"/>
            </a:endParaRPr>
          </a:p>
          <a:p>
            <a:pPr marL="457200" lvl="0" indent="-355600" algn="l" rtl="0">
              <a:spcBef>
                <a:spcPts val="0"/>
              </a:spcBef>
              <a:spcAft>
                <a:spcPts val="0"/>
              </a:spcAft>
              <a:buClr>
                <a:schemeClr val="lt1"/>
              </a:buClr>
              <a:buSzPts val="2000"/>
              <a:buFont typeface="Montserrat"/>
              <a:buChar char="●"/>
            </a:pPr>
            <a:r>
              <a:rPr lang="en-GB" sz="2000" b="1">
                <a:solidFill>
                  <a:schemeClr val="lt1"/>
                </a:solidFill>
                <a:latin typeface="Montserrat"/>
                <a:ea typeface="Montserrat"/>
                <a:cs typeface="Montserrat"/>
                <a:sym typeface="Montserrat"/>
              </a:rPr>
              <a:t>We will be left with only 4K records, if we remove all the null values at the first place.</a:t>
            </a:r>
            <a:endParaRPr sz="2000" b="1">
              <a:solidFill>
                <a:schemeClr val="lt1"/>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a:latin typeface="Montserrat"/>
                <a:ea typeface="Montserrat"/>
                <a:cs typeface="Montserrat"/>
                <a:sym typeface="Montserrat"/>
              </a:rPr>
              <a:t>Q &amp; A</a:t>
            </a:r>
            <a:endParaRPr b="1">
              <a:latin typeface="Montserrat"/>
              <a:ea typeface="Montserrat"/>
              <a:cs typeface="Montserrat"/>
              <a:sym typeface="Montserrat"/>
            </a:endParaRPr>
          </a:p>
        </p:txBody>
      </p:sp>
      <p:sp>
        <p:nvSpPr>
          <p:cNvPr id="492" name="Google Shape;492;p7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199350" y="267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Overview</a:t>
            </a:r>
            <a:endParaRPr b="1">
              <a:latin typeface="Montserrat"/>
              <a:ea typeface="Montserrat"/>
              <a:cs typeface="Montserrat"/>
              <a:sym typeface="Montserrat"/>
            </a:endParaRPr>
          </a:p>
        </p:txBody>
      </p:sp>
      <p:sp>
        <p:nvSpPr>
          <p:cNvPr id="82" name="Google Shape;82;p17"/>
          <p:cNvSpPr txBox="1">
            <a:spLocks noGrp="1"/>
          </p:cNvSpPr>
          <p:nvPr>
            <p:ph type="body" idx="1"/>
          </p:nvPr>
        </p:nvSpPr>
        <p:spPr>
          <a:xfrm>
            <a:off x="199350" y="760925"/>
            <a:ext cx="8633100" cy="4127400"/>
          </a:xfrm>
          <a:prstGeom prst="rect">
            <a:avLst/>
          </a:prstGeom>
        </p:spPr>
        <p:txBody>
          <a:bodyPr spcFirstLastPara="1" wrap="square" lIns="91425" tIns="91425" rIns="91425" bIns="91425" anchor="t" anchorCtr="0">
            <a:noAutofit/>
          </a:bodyPr>
          <a:lstStyle/>
          <a:p>
            <a:pPr marL="457200" marR="0" lvl="0" indent="-339725" algn="l" rtl="0">
              <a:lnSpc>
                <a:spcPct val="115000"/>
              </a:lnSpc>
              <a:spcBef>
                <a:spcPts val="70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Website:</a:t>
            </a:r>
            <a:r>
              <a:rPr lang="en-GB" sz="1750" b="1">
                <a:solidFill>
                  <a:schemeClr val="lt1"/>
                </a:solidFill>
                <a:latin typeface="Montserrat"/>
                <a:ea typeface="Montserrat"/>
                <a:cs typeface="Montserrat"/>
                <a:sym typeface="Montserrat"/>
              </a:rPr>
              <a:t> The website of the company/business</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Company Name:</a:t>
            </a:r>
            <a:r>
              <a:rPr lang="en-GB" sz="1750" b="1">
                <a:solidFill>
                  <a:schemeClr val="lt1"/>
                </a:solidFill>
                <a:latin typeface="Montserrat"/>
                <a:ea typeface="Montserrat"/>
                <a:cs typeface="Montserrat"/>
                <a:sym typeface="Montserrat"/>
              </a:rPr>
              <a:t> The company/business name</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Homepage Text :</a:t>
            </a:r>
            <a:r>
              <a:rPr lang="en-GB" sz="1750" b="1">
                <a:solidFill>
                  <a:schemeClr val="lt1"/>
                </a:solidFill>
                <a:latin typeface="Montserrat"/>
                <a:ea typeface="Montserrat"/>
                <a:cs typeface="Montserrat"/>
                <a:sym typeface="Montserrat"/>
              </a:rPr>
              <a:t> Visible homepage text</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H1:</a:t>
            </a:r>
            <a:r>
              <a:rPr lang="en-GB" sz="1750" b="1">
                <a:solidFill>
                  <a:schemeClr val="lt1"/>
                </a:solidFill>
                <a:latin typeface="Montserrat"/>
                <a:ea typeface="Montserrat"/>
                <a:cs typeface="Montserrat"/>
                <a:sym typeface="Montserrat"/>
              </a:rPr>
              <a:t> The heading 1 tags from the html of the home page</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H2:</a:t>
            </a:r>
            <a:r>
              <a:rPr lang="en-GB" sz="1750" b="1">
                <a:solidFill>
                  <a:schemeClr val="lt1"/>
                </a:solidFill>
                <a:latin typeface="Montserrat"/>
                <a:ea typeface="Montserrat"/>
                <a:cs typeface="Montserrat"/>
                <a:sym typeface="Montserrat"/>
              </a:rPr>
              <a:t> The heading 2 tags from the html of the home page</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H3:</a:t>
            </a:r>
            <a:r>
              <a:rPr lang="en-GB" sz="1750" b="1">
                <a:solidFill>
                  <a:schemeClr val="lt1"/>
                </a:solidFill>
                <a:latin typeface="Montserrat"/>
                <a:ea typeface="Montserrat"/>
                <a:cs typeface="Montserrat"/>
                <a:sym typeface="Montserrat"/>
              </a:rPr>
              <a:t> The heading 3 tags from the html of the home page</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Navlink text:</a:t>
            </a:r>
            <a:r>
              <a:rPr lang="en-GB" sz="1750" b="1">
                <a:solidFill>
                  <a:schemeClr val="lt1"/>
                </a:solidFill>
                <a:latin typeface="Montserrat"/>
                <a:ea typeface="Montserrat"/>
                <a:cs typeface="Montserrat"/>
                <a:sym typeface="Montserrat"/>
              </a:rPr>
              <a:t> The visible titles of navigation links on the homepage (Ex: Home, Services, Product, About Us, Contact Us)</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Meta keywords:</a:t>
            </a:r>
            <a:r>
              <a:rPr lang="en-GB" sz="1750" b="1">
                <a:solidFill>
                  <a:schemeClr val="lt1"/>
                </a:solidFill>
                <a:latin typeface="Montserrat"/>
                <a:ea typeface="Montserrat"/>
                <a:cs typeface="Montserrat"/>
                <a:sym typeface="Montserrat"/>
              </a:rPr>
              <a:t> The meta keywords in the header of the page html for SEO</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Meta description:</a:t>
            </a:r>
            <a:r>
              <a:rPr lang="en-GB" sz="1750" b="1">
                <a:solidFill>
                  <a:schemeClr val="lt1"/>
                </a:solidFill>
                <a:latin typeface="Montserrat"/>
                <a:ea typeface="Montserrat"/>
                <a:cs typeface="Montserrat"/>
                <a:sym typeface="Montserrat"/>
              </a:rPr>
              <a:t> The meta description in the header of the page html for SEO</a:t>
            </a:r>
            <a:endParaRPr sz="1750">
              <a:solidFill>
                <a:schemeClr val="accent2"/>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Techniques Implemented</a:t>
            </a:r>
            <a:endParaRPr b="1">
              <a:latin typeface="Montserrat"/>
              <a:ea typeface="Montserrat"/>
              <a:cs typeface="Montserrat"/>
              <a:sym typeface="Montserrat"/>
            </a:endParaRPr>
          </a:p>
        </p:txBody>
      </p:sp>
      <p:sp>
        <p:nvSpPr>
          <p:cNvPr id="88" name="Google Shape;88;p18"/>
          <p:cNvSpPr txBox="1">
            <a:spLocks noGrp="1"/>
          </p:cNvSpPr>
          <p:nvPr>
            <p:ph type="body" idx="1"/>
          </p:nvPr>
        </p:nvSpPr>
        <p:spPr>
          <a:xfrm>
            <a:off x="311700" y="1152475"/>
            <a:ext cx="4393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In the given data there were more null values equally spread across all the major columns. To avoid data loss we have combined all the columns as we are dealing with text.</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b="1">
                <a:solidFill>
                  <a:schemeClr val="lt1"/>
                </a:solidFill>
                <a:latin typeface="Montserrat"/>
                <a:ea typeface="Montserrat"/>
                <a:cs typeface="Montserrat"/>
                <a:sym typeface="Montserrat"/>
              </a:rPr>
              <a:t>We also analysed individual columns to gain insights.</a:t>
            </a:r>
            <a:endParaRPr b="1">
              <a:solidFill>
                <a:schemeClr val="lt1"/>
              </a:solidFill>
              <a:latin typeface="Montserrat"/>
              <a:ea typeface="Montserrat"/>
              <a:cs typeface="Montserrat"/>
              <a:sym typeface="Montserrat"/>
            </a:endParaRPr>
          </a:p>
        </p:txBody>
      </p:sp>
      <p:pic>
        <p:nvPicPr>
          <p:cNvPr id="89" name="Google Shape;89;p18"/>
          <p:cNvPicPr preferRelativeResize="0"/>
          <p:nvPr/>
        </p:nvPicPr>
        <p:blipFill>
          <a:blip r:embed="rId3">
            <a:alphaModFix/>
          </a:blip>
          <a:stretch>
            <a:fillRect/>
          </a:stretch>
        </p:blipFill>
        <p:spPr>
          <a:xfrm>
            <a:off x="4705209" y="1023925"/>
            <a:ext cx="4221217" cy="3544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357125"/>
            <a:ext cx="8520600" cy="5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Preprocessing</a:t>
            </a:r>
            <a:endParaRPr b="1">
              <a:latin typeface="Montserrat"/>
              <a:ea typeface="Montserrat"/>
              <a:cs typeface="Montserrat"/>
              <a:sym typeface="Montserrat"/>
            </a:endParaRPr>
          </a:p>
        </p:txBody>
      </p:sp>
      <p:sp>
        <p:nvSpPr>
          <p:cNvPr id="95" name="Google Shape;95;p19"/>
          <p:cNvSpPr txBox="1"/>
          <p:nvPr/>
        </p:nvSpPr>
        <p:spPr>
          <a:xfrm>
            <a:off x="389325" y="1160850"/>
            <a:ext cx="4902000" cy="28218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Handled null values</a:t>
            </a:r>
            <a:endParaRPr sz="1900" b="1">
              <a:solidFill>
                <a:schemeClr val="lt1"/>
              </a:solidFill>
              <a:latin typeface="Montserrat"/>
              <a:ea typeface="Montserrat"/>
              <a:cs typeface="Montserrat"/>
              <a:sym typeface="Montserrat"/>
            </a:endParaRPr>
          </a:p>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Removed punctuations</a:t>
            </a:r>
            <a:endParaRPr sz="1900" b="1">
              <a:solidFill>
                <a:schemeClr val="lt1"/>
              </a:solidFill>
              <a:latin typeface="Montserrat"/>
              <a:ea typeface="Montserrat"/>
              <a:cs typeface="Montserrat"/>
              <a:sym typeface="Montserrat"/>
            </a:endParaRPr>
          </a:p>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Removed digits</a:t>
            </a:r>
            <a:endParaRPr sz="1900" b="1">
              <a:solidFill>
                <a:schemeClr val="lt1"/>
              </a:solidFill>
              <a:latin typeface="Montserrat"/>
              <a:ea typeface="Montserrat"/>
              <a:cs typeface="Montserrat"/>
              <a:sym typeface="Montserrat"/>
            </a:endParaRPr>
          </a:p>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Removed stop words</a:t>
            </a:r>
            <a:endParaRPr sz="1900" b="1">
              <a:solidFill>
                <a:schemeClr val="lt1"/>
              </a:solidFill>
              <a:latin typeface="Montserrat"/>
              <a:ea typeface="Montserrat"/>
              <a:cs typeface="Montserrat"/>
              <a:sym typeface="Montserrat"/>
            </a:endParaRPr>
          </a:p>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Removed special characters</a:t>
            </a:r>
            <a:endParaRPr sz="1900" b="1">
              <a:solidFill>
                <a:schemeClr val="lt1"/>
              </a:solidFill>
              <a:latin typeface="Montserrat"/>
              <a:ea typeface="Montserrat"/>
              <a:cs typeface="Montserrat"/>
              <a:sym typeface="Montserrat"/>
            </a:endParaRPr>
          </a:p>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Stemming/Lemmatization</a:t>
            </a:r>
            <a:endParaRPr sz="1900" b="1">
              <a:solidFill>
                <a:schemeClr val="lt1"/>
              </a:solidFill>
              <a:latin typeface="Montserrat"/>
              <a:ea typeface="Montserrat"/>
              <a:cs typeface="Montserrat"/>
              <a:sym typeface="Montserrat"/>
            </a:endParaRPr>
          </a:p>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Removed short words</a:t>
            </a:r>
            <a:endParaRPr sz="1900" b="1">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Word Embedding</a:t>
            </a:r>
            <a:endParaRPr b="1">
              <a:latin typeface="Montserrat"/>
              <a:ea typeface="Montserrat"/>
              <a:cs typeface="Montserrat"/>
              <a:sym typeface="Montserrat"/>
            </a:endParaRPr>
          </a:p>
        </p:txBody>
      </p:sp>
      <p:sp>
        <p:nvSpPr>
          <p:cNvPr id="102" name="Google Shape;102;p20"/>
          <p:cNvSpPr txBox="1"/>
          <p:nvPr/>
        </p:nvSpPr>
        <p:spPr>
          <a:xfrm>
            <a:off x="462750" y="1103450"/>
            <a:ext cx="4778700" cy="318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a:solidFill>
                  <a:schemeClr val="lt1"/>
                </a:solidFill>
                <a:highlight>
                  <a:srgbClr val="FFFFFF"/>
                </a:highlight>
                <a:latin typeface="Montserrat"/>
                <a:ea typeface="Montserrat"/>
                <a:cs typeface="Montserrat"/>
                <a:sym typeface="Montserrat"/>
              </a:rPr>
              <a:t>Word embedding is a term used for the representation of words for text analysis</a:t>
            </a: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500" b="1">
                <a:solidFill>
                  <a:schemeClr val="lt1"/>
                </a:solidFill>
                <a:highlight>
                  <a:srgbClr val="FFFFFF"/>
                </a:highlight>
                <a:latin typeface="Montserrat"/>
                <a:ea typeface="Montserrat"/>
                <a:cs typeface="Montserrat"/>
                <a:sym typeface="Montserrat"/>
              </a:rPr>
              <a:t>Few popular techniques are:</a:t>
            </a: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500" b="1">
              <a:solidFill>
                <a:schemeClr val="lt1"/>
              </a:solidFill>
              <a:highlight>
                <a:srgbClr val="FFFFFF"/>
              </a:highlight>
              <a:latin typeface="Montserrat"/>
              <a:ea typeface="Montserrat"/>
              <a:cs typeface="Montserrat"/>
              <a:sym typeface="Montserrat"/>
            </a:endParaRPr>
          </a:p>
          <a:p>
            <a:pPr marL="457200" lvl="0" indent="-323850" algn="l" rtl="0">
              <a:spcBef>
                <a:spcPts val="0"/>
              </a:spcBef>
              <a:spcAft>
                <a:spcPts val="0"/>
              </a:spcAft>
              <a:buClr>
                <a:schemeClr val="lt1"/>
              </a:buClr>
              <a:buSzPts val="1500"/>
              <a:buFont typeface="Montserrat"/>
              <a:buChar char="●"/>
            </a:pPr>
            <a:r>
              <a:rPr lang="en-GB" sz="1500" b="1">
                <a:solidFill>
                  <a:schemeClr val="lt1"/>
                </a:solidFill>
                <a:highlight>
                  <a:srgbClr val="FFFFFF"/>
                </a:highlight>
                <a:latin typeface="Montserrat"/>
                <a:ea typeface="Montserrat"/>
                <a:cs typeface="Montserrat"/>
                <a:sym typeface="Montserrat"/>
              </a:rPr>
              <a:t>Countvectorizer</a:t>
            </a:r>
            <a:endParaRPr sz="1500" b="1">
              <a:solidFill>
                <a:schemeClr val="lt1"/>
              </a:solidFill>
              <a:highlight>
                <a:srgbClr val="FFFFFF"/>
              </a:highlight>
              <a:latin typeface="Montserrat"/>
              <a:ea typeface="Montserrat"/>
              <a:cs typeface="Montserrat"/>
              <a:sym typeface="Montserrat"/>
            </a:endParaRPr>
          </a:p>
          <a:p>
            <a:pPr marL="457200" lvl="0" indent="-323850" algn="l" rtl="0">
              <a:spcBef>
                <a:spcPts val="0"/>
              </a:spcBef>
              <a:spcAft>
                <a:spcPts val="0"/>
              </a:spcAft>
              <a:buClr>
                <a:schemeClr val="lt1"/>
              </a:buClr>
              <a:buSzPts val="1500"/>
              <a:buFont typeface="Montserrat"/>
              <a:buChar char="●"/>
            </a:pPr>
            <a:r>
              <a:rPr lang="en-GB" sz="1500" b="1">
                <a:solidFill>
                  <a:schemeClr val="lt1"/>
                </a:solidFill>
                <a:highlight>
                  <a:srgbClr val="FFFFFF"/>
                </a:highlight>
                <a:latin typeface="Montserrat"/>
                <a:ea typeface="Montserrat"/>
                <a:cs typeface="Montserrat"/>
                <a:sym typeface="Montserrat"/>
              </a:rPr>
              <a:t>TF-IDF Vectorizer</a:t>
            </a:r>
            <a:endParaRPr sz="1500" b="1">
              <a:solidFill>
                <a:schemeClr val="lt1"/>
              </a:solidFill>
              <a:highlight>
                <a:srgbClr val="FFFFFF"/>
              </a:highlight>
              <a:latin typeface="Montserrat"/>
              <a:ea typeface="Montserrat"/>
              <a:cs typeface="Montserrat"/>
              <a:sym typeface="Montserrat"/>
            </a:endParaRPr>
          </a:p>
          <a:p>
            <a:pPr marL="457200" lvl="0" indent="-323850" algn="l" rtl="0">
              <a:spcBef>
                <a:spcPts val="0"/>
              </a:spcBef>
              <a:spcAft>
                <a:spcPts val="0"/>
              </a:spcAft>
              <a:buClr>
                <a:schemeClr val="lt1"/>
              </a:buClr>
              <a:buSzPts val="1500"/>
              <a:buFont typeface="Montserrat"/>
              <a:buChar char="●"/>
            </a:pPr>
            <a:r>
              <a:rPr lang="en-GB" sz="1500" b="1">
                <a:solidFill>
                  <a:schemeClr val="lt1"/>
                </a:solidFill>
                <a:highlight>
                  <a:srgbClr val="FFFFFF"/>
                </a:highlight>
                <a:latin typeface="Montserrat"/>
                <a:ea typeface="Montserrat"/>
                <a:cs typeface="Montserrat"/>
                <a:sym typeface="Montserrat"/>
              </a:rPr>
              <a:t>Word2Vec</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500" b="1">
                <a:solidFill>
                  <a:schemeClr val="lt1"/>
                </a:solidFill>
                <a:highlight>
                  <a:srgbClr val="FFFFFF"/>
                </a:highlight>
                <a:latin typeface="Montserrat"/>
                <a:ea typeface="Montserrat"/>
                <a:cs typeface="Montserrat"/>
                <a:sym typeface="Montserrat"/>
              </a:rPr>
              <a:t>We experimented with different techniques </a:t>
            </a: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500" b="1">
                <a:solidFill>
                  <a:schemeClr val="lt1"/>
                </a:solidFill>
                <a:highlight>
                  <a:srgbClr val="FFFFFF"/>
                </a:highlight>
                <a:latin typeface="Montserrat"/>
                <a:ea typeface="Montserrat"/>
                <a:cs typeface="Montserrat"/>
                <a:sym typeface="Montserrat"/>
              </a:rPr>
              <a:t>and out of which TF-IDF gave us better results.</a:t>
            </a:r>
            <a:endParaRPr sz="1500" b="1">
              <a:solidFill>
                <a:schemeClr val="lt1"/>
              </a:solidFill>
              <a:highlight>
                <a:srgbClr val="FFFFFF"/>
              </a:highlight>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Using K Means</a:t>
            </a:r>
            <a:endParaRPr b="1">
              <a:latin typeface="Montserrat"/>
              <a:ea typeface="Montserrat"/>
              <a:cs typeface="Montserrat"/>
              <a:sym typeface="Montserrat"/>
            </a:endParaRPr>
          </a:p>
        </p:txBody>
      </p:sp>
      <p:sp>
        <p:nvSpPr>
          <p:cNvPr id="109" name="Google Shape;109;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Kmeans is an unsupervised machine learning algorithm used for classification.</a:t>
            </a:r>
            <a:endParaRPr sz="19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900" b="1">
              <a:solidFill>
                <a:schemeClr val="lt1"/>
              </a:solidFill>
              <a:latin typeface="Montserrat"/>
              <a:ea typeface="Montserrat"/>
              <a:cs typeface="Montserrat"/>
              <a:sym typeface="Montserrat"/>
            </a:endParaRPr>
          </a:p>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To solve this problem statement, we went ahead with K Means algorithm to categorize the companies into multiple clusters.</a:t>
            </a:r>
            <a:endParaRPr sz="1900" b="1">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844</Words>
  <Application>Microsoft Office PowerPoint</Application>
  <PresentationFormat>On-screen Show (16:9)</PresentationFormat>
  <Paragraphs>163</Paragraphs>
  <Slides>40</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Roboto</vt:lpstr>
      <vt:lpstr>Montserrat</vt:lpstr>
      <vt:lpstr>Arial</vt:lpstr>
      <vt:lpstr>Simple Light</vt:lpstr>
      <vt:lpstr>  Shrikanth </vt:lpstr>
      <vt:lpstr>PowerPoint Presentation</vt:lpstr>
      <vt:lpstr>Problem Statement</vt:lpstr>
      <vt:lpstr>Data Summary</vt:lpstr>
      <vt:lpstr>Data Overview</vt:lpstr>
      <vt:lpstr>Techniques Implemented</vt:lpstr>
      <vt:lpstr>Data Preprocessing</vt:lpstr>
      <vt:lpstr>Word Embedding</vt:lpstr>
      <vt:lpstr>Using K Means</vt:lpstr>
      <vt:lpstr>Optimal number of clusters..</vt:lpstr>
      <vt:lpstr>Cluster 1 : </vt:lpstr>
      <vt:lpstr>Cluster 2 : </vt:lpstr>
      <vt:lpstr>Cluster 3 : </vt:lpstr>
      <vt:lpstr>Cluster 4 : </vt:lpstr>
      <vt:lpstr>Cluster 5 : </vt:lpstr>
      <vt:lpstr>Cluster 6 : </vt:lpstr>
      <vt:lpstr>Cluster 7 : </vt:lpstr>
      <vt:lpstr>Cluster 8 : </vt:lpstr>
      <vt:lpstr>Cluster 9 : </vt:lpstr>
      <vt:lpstr>Cluster 10 : </vt:lpstr>
      <vt:lpstr>Cluster 11 : </vt:lpstr>
      <vt:lpstr>Cluster 12 : </vt:lpstr>
      <vt:lpstr>Distribution of Categories</vt:lpstr>
      <vt:lpstr>Optimal Clusters</vt:lpstr>
      <vt:lpstr>Cluster 1 : ENERGY &amp; UTILITIES</vt:lpstr>
      <vt:lpstr>Cluster 2 : INFORMATION TECHNOLOGY</vt:lpstr>
      <vt:lpstr>Cluster 3 : FOOD DELIVERY SERVICES</vt:lpstr>
      <vt:lpstr>Cluster 4 : REAL ESTATE &amp; LEGAL</vt:lpstr>
      <vt:lpstr>Cluster 5 : INSURANCE</vt:lpstr>
      <vt:lpstr>Cluster 6 : EVENT MANAGEMENT</vt:lpstr>
      <vt:lpstr>Cluster 7 : HEALTHCARE</vt:lpstr>
      <vt:lpstr>Cluster 8 : DIGITAL MARKETING</vt:lpstr>
      <vt:lpstr>Cluster 9 : HOME SERVICES</vt:lpstr>
      <vt:lpstr>Distribution based on ‘Homepage_txt’ Column</vt:lpstr>
      <vt:lpstr>Optimal Clusters</vt:lpstr>
      <vt:lpstr>INSIGHTS FROM Meta_keywords &amp; Meta_description..</vt:lpstr>
      <vt:lpstr>Optimal Clusters</vt:lpstr>
      <vt:lpstr>Challenges</vt:lpstr>
      <vt:lpstr>Conclusion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Members Shrikanth Ankit Raj</dc:title>
  <cp:lastModifiedBy>Shrikanth R</cp:lastModifiedBy>
  <cp:revision>6</cp:revision>
  <dcterms:modified xsi:type="dcterms:W3CDTF">2021-09-28T02:56:51Z</dcterms:modified>
</cp:coreProperties>
</file>